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29"/>
  </p:notesMasterIdLst>
  <p:sldIdLst>
    <p:sldId id="257" r:id="rId2"/>
    <p:sldId id="258" r:id="rId3"/>
    <p:sldId id="259" r:id="rId4"/>
    <p:sldId id="264" r:id="rId5"/>
    <p:sldId id="282" r:id="rId6"/>
    <p:sldId id="292" r:id="rId7"/>
    <p:sldId id="296" r:id="rId8"/>
    <p:sldId id="293" r:id="rId9"/>
    <p:sldId id="295" r:id="rId10"/>
    <p:sldId id="287" r:id="rId11"/>
    <p:sldId id="261" r:id="rId12"/>
    <p:sldId id="274" r:id="rId13"/>
    <p:sldId id="284" r:id="rId14"/>
    <p:sldId id="275" r:id="rId15"/>
    <p:sldId id="269" r:id="rId16"/>
    <p:sldId id="277" r:id="rId17"/>
    <p:sldId id="286" r:id="rId18"/>
    <p:sldId id="290" r:id="rId19"/>
    <p:sldId id="289" r:id="rId20"/>
    <p:sldId id="281" r:id="rId21"/>
    <p:sldId id="288" r:id="rId22"/>
    <p:sldId id="265" r:id="rId23"/>
    <p:sldId id="271" r:id="rId24"/>
    <p:sldId id="266" r:id="rId25"/>
    <p:sldId id="268" r:id="rId26"/>
    <p:sldId id="283" r:id="rId27"/>
    <p:sldId id="267"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BB0"/>
    <a:srgbClr val="7C0D04"/>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020" autoAdjust="0"/>
  </p:normalViewPr>
  <p:slideViewPr>
    <p:cSldViewPr snapToGrid="0">
      <p:cViewPr varScale="1">
        <p:scale>
          <a:sx n="73" d="100"/>
          <a:sy n="73" d="100"/>
        </p:scale>
        <p:origin x="1218" y="72"/>
      </p:cViewPr>
      <p:guideLst/>
    </p:cSldViewPr>
  </p:slideViewPr>
  <p:outlineViewPr>
    <p:cViewPr>
      <p:scale>
        <a:sx n="33" d="100"/>
        <a:sy n="33" d="100"/>
      </p:scale>
      <p:origin x="0" y="-154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8854C4-4A9F-481E-9411-C2EB1A889E5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8B83B5-99E0-49AB-9DA9-1A1811CD2A58}">
      <dgm:prSet/>
      <dgm:spPr/>
      <dgm:t>
        <a:bodyPr/>
        <a:lstStyle/>
        <a:p>
          <a:r>
            <a:rPr lang="en-US" dirty="0"/>
            <a:t>The goal of bail setting is to maximize release while simultaneously maximizing court appearance and public safety. Effective pretrial justice systems utilize risk-based decision-making to release or detain defendants while maintaining public safety and high levels of court appearance. </a:t>
          </a:r>
        </a:p>
      </dgm:t>
    </dgm:pt>
    <dgm:pt modelId="{DFD2B9D7-9C8B-4A91-823A-BF2564D1B145}" type="parTrans" cxnId="{BB25AC8E-C4DC-428D-88E3-531759ACCA6D}">
      <dgm:prSet/>
      <dgm:spPr/>
      <dgm:t>
        <a:bodyPr/>
        <a:lstStyle/>
        <a:p>
          <a:endParaRPr lang="en-US"/>
        </a:p>
      </dgm:t>
    </dgm:pt>
    <dgm:pt modelId="{4E49300C-4A84-4AA7-B59B-D89CE36E3539}" type="sibTrans" cxnId="{BB25AC8E-C4DC-428D-88E3-531759ACCA6D}">
      <dgm:prSet/>
      <dgm:spPr/>
      <dgm:t>
        <a:bodyPr/>
        <a:lstStyle/>
        <a:p>
          <a:endParaRPr lang="en-US"/>
        </a:p>
      </dgm:t>
    </dgm:pt>
    <dgm:pt modelId="{5FF59E87-7165-4854-9C3E-D1E024606CE7}">
      <dgm:prSet/>
      <dgm:spPr/>
      <dgm:t>
        <a:bodyPr/>
        <a:lstStyle/>
        <a:p>
          <a:r>
            <a:rPr lang="en-US" dirty="0"/>
            <a:t> 98.12% of defendants supervised by Pretrial Services completed supervision with no Failure to Appears. </a:t>
          </a:r>
        </a:p>
      </dgm:t>
    </dgm:pt>
    <dgm:pt modelId="{AF2F864F-ED13-4BBC-9753-E1106CFF1061}" type="parTrans" cxnId="{B196E4EE-5C41-4332-A848-BC9E3785D904}">
      <dgm:prSet/>
      <dgm:spPr/>
      <dgm:t>
        <a:bodyPr/>
        <a:lstStyle/>
        <a:p>
          <a:endParaRPr lang="en-US"/>
        </a:p>
      </dgm:t>
    </dgm:pt>
    <dgm:pt modelId="{29D8EAE6-BB33-49C5-AFBF-2812EBC6EEF8}" type="sibTrans" cxnId="{B196E4EE-5C41-4332-A848-BC9E3785D904}">
      <dgm:prSet/>
      <dgm:spPr/>
      <dgm:t>
        <a:bodyPr/>
        <a:lstStyle/>
        <a:p>
          <a:endParaRPr lang="en-US"/>
        </a:p>
      </dgm:t>
    </dgm:pt>
    <dgm:pt modelId="{6C05CC38-7165-44AA-9522-37EBAB4524D7}">
      <dgm:prSet/>
      <dgm:spPr/>
      <dgm:t>
        <a:bodyPr/>
        <a:lstStyle/>
        <a:p>
          <a:r>
            <a:rPr lang="en-US" dirty="0"/>
            <a:t>94.57% of defendants supervised by Pretrial Services completed supervision win no new offenses. </a:t>
          </a:r>
        </a:p>
      </dgm:t>
    </dgm:pt>
    <dgm:pt modelId="{07FD1F36-AF29-4577-9B5A-97558F96E701}" type="parTrans" cxnId="{EC68BBED-BBBC-423D-82AF-0DF00304D854}">
      <dgm:prSet/>
      <dgm:spPr/>
      <dgm:t>
        <a:bodyPr/>
        <a:lstStyle/>
        <a:p>
          <a:endParaRPr lang="en-US"/>
        </a:p>
      </dgm:t>
    </dgm:pt>
    <dgm:pt modelId="{3B13A998-C8D1-4BCC-83BB-CDE1B23C20C8}" type="sibTrans" cxnId="{EC68BBED-BBBC-423D-82AF-0DF00304D854}">
      <dgm:prSet/>
      <dgm:spPr/>
      <dgm:t>
        <a:bodyPr/>
        <a:lstStyle/>
        <a:p>
          <a:endParaRPr lang="en-US"/>
        </a:p>
      </dgm:t>
    </dgm:pt>
    <dgm:pt modelId="{2C8A9DAE-3CD4-4F9C-8407-F7F89DDE889C}" type="pres">
      <dgm:prSet presAssocID="{8C8854C4-4A9F-481E-9411-C2EB1A889E5E}" presName="linear" presStyleCnt="0">
        <dgm:presLayoutVars>
          <dgm:animLvl val="lvl"/>
          <dgm:resizeHandles val="exact"/>
        </dgm:presLayoutVars>
      </dgm:prSet>
      <dgm:spPr/>
    </dgm:pt>
    <dgm:pt modelId="{15DBFDAE-4D7D-4238-839F-F91EF0C4335A}" type="pres">
      <dgm:prSet presAssocID="{C78B83B5-99E0-49AB-9DA9-1A1811CD2A58}" presName="parentText" presStyleLbl="node1" presStyleIdx="0" presStyleCnt="3">
        <dgm:presLayoutVars>
          <dgm:chMax val="0"/>
          <dgm:bulletEnabled val="1"/>
        </dgm:presLayoutVars>
      </dgm:prSet>
      <dgm:spPr/>
    </dgm:pt>
    <dgm:pt modelId="{CD341E19-1CEE-4329-999A-AE164545C319}" type="pres">
      <dgm:prSet presAssocID="{4E49300C-4A84-4AA7-B59B-D89CE36E3539}" presName="spacer" presStyleCnt="0"/>
      <dgm:spPr/>
    </dgm:pt>
    <dgm:pt modelId="{2AB53A09-1850-4945-84E9-158F28241686}" type="pres">
      <dgm:prSet presAssocID="{5FF59E87-7165-4854-9C3E-D1E024606CE7}" presName="parentText" presStyleLbl="node1" presStyleIdx="1" presStyleCnt="3">
        <dgm:presLayoutVars>
          <dgm:chMax val="0"/>
          <dgm:bulletEnabled val="1"/>
        </dgm:presLayoutVars>
      </dgm:prSet>
      <dgm:spPr/>
    </dgm:pt>
    <dgm:pt modelId="{4E3EC5C3-4773-46A1-91E4-9D167AEF8EFE}" type="pres">
      <dgm:prSet presAssocID="{29D8EAE6-BB33-49C5-AFBF-2812EBC6EEF8}" presName="spacer" presStyleCnt="0"/>
      <dgm:spPr/>
    </dgm:pt>
    <dgm:pt modelId="{625ABCED-9693-447B-BAE3-BBA0C0587B80}" type="pres">
      <dgm:prSet presAssocID="{6C05CC38-7165-44AA-9522-37EBAB4524D7}" presName="parentText" presStyleLbl="node1" presStyleIdx="2" presStyleCnt="3">
        <dgm:presLayoutVars>
          <dgm:chMax val="0"/>
          <dgm:bulletEnabled val="1"/>
        </dgm:presLayoutVars>
      </dgm:prSet>
      <dgm:spPr/>
    </dgm:pt>
  </dgm:ptLst>
  <dgm:cxnLst>
    <dgm:cxn modelId="{AACDE74A-2423-4B57-BD20-CC3AE18CCD79}" type="presOf" srcId="{C78B83B5-99E0-49AB-9DA9-1A1811CD2A58}" destId="{15DBFDAE-4D7D-4238-839F-F91EF0C4335A}" srcOrd="0" destOrd="0" presId="urn:microsoft.com/office/officeart/2005/8/layout/vList2"/>
    <dgm:cxn modelId="{A1BF1D81-B415-42A3-BFD5-73D0B14A4BE1}" type="presOf" srcId="{6C05CC38-7165-44AA-9522-37EBAB4524D7}" destId="{625ABCED-9693-447B-BAE3-BBA0C0587B80}" srcOrd="0" destOrd="0" presId="urn:microsoft.com/office/officeart/2005/8/layout/vList2"/>
    <dgm:cxn modelId="{BB25AC8E-C4DC-428D-88E3-531759ACCA6D}" srcId="{8C8854C4-4A9F-481E-9411-C2EB1A889E5E}" destId="{C78B83B5-99E0-49AB-9DA9-1A1811CD2A58}" srcOrd="0" destOrd="0" parTransId="{DFD2B9D7-9C8B-4A91-823A-BF2564D1B145}" sibTransId="{4E49300C-4A84-4AA7-B59B-D89CE36E3539}"/>
    <dgm:cxn modelId="{E25737C3-E34E-4FB0-A929-099CAAEAC1FD}" type="presOf" srcId="{5FF59E87-7165-4854-9C3E-D1E024606CE7}" destId="{2AB53A09-1850-4945-84E9-158F28241686}" srcOrd="0" destOrd="0" presId="urn:microsoft.com/office/officeart/2005/8/layout/vList2"/>
    <dgm:cxn modelId="{EC68BBED-BBBC-423D-82AF-0DF00304D854}" srcId="{8C8854C4-4A9F-481E-9411-C2EB1A889E5E}" destId="{6C05CC38-7165-44AA-9522-37EBAB4524D7}" srcOrd="2" destOrd="0" parTransId="{07FD1F36-AF29-4577-9B5A-97558F96E701}" sibTransId="{3B13A998-C8D1-4BCC-83BB-CDE1B23C20C8}"/>
    <dgm:cxn modelId="{B196E4EE-5C41-4332-A848-BC9E3785D904}" srcId="{8C8854C4-4A9F-481E-9411-C2EB1A889E5E}" destId="{5FF59E87-7165-4854-9C3E-D1E024606CE7}" srcOrd="1" destOrd="0" parTransId="{AF2F864F-ED13-4BBC-9753-E1106CFF1061}" sibTransId="{29D8EAE6-BB33-49C5-AFBF-2812EBC6EEF8}"/>
    <dgm:cxn modelId="{EB255DF6-038C-4189-A47B-FDFECC0FFA4A}" type="presOf" srcId="{8C8854C4-4A9F-481E-9411-C2EB1A889E5E}" destId="{2C8A9DAE-3CD4-4F9C-8407-F7F89DDE889C}" srcOrd="0" destOrd="0" presId="urn:microsoft.com/office/officeart/2005/8/layout/vList2"/>
    <dgm:cxn modelId="{39601900-FF03-4C27-8D25-37574C2986DC}" type="presParOf" srcId="{2C8A9DAE-3CD4-4F9C-8407-F7F89DDE889C}" destId="{15DBFDAE-4D7D-4238-839F-F91EF0C4335A}" srcOrd="0" destOrd="0" presId="urn:microsoft.com/office/officeart/2005/8/layout/vList2"/>
    <dgm:cxn modelId="{AA1371DA-D076-42FA-ABBA-343B8E3173AD}" type="presParOf" srcId="{2C8A9DAE-3CD4-4F9C-8407-F7F89DDE889C}" destId="{CD341E19-1CEE-4329-999A-AE164545C319}" srcOrd="1" destOrd="0" presId="urn:microsoft.com/office/officeart/2005/8/layout/vList2"/>
    <dgm:cxn modelId="{FE9BCBAF-DF0B-44F3-BDD5-31D03DF0A218}" type="presParOf" srcId="{2C8A9DAE-3CD4-4F9C-8407-F7F89DDE889C}" destId="{2AB53A09-1850-4945-84E9-158F28241686}" srcOrd="2" destOrd="0" presId="urn:microsoft.com/office/officeart/2005/8/layout/vList2"/>
    <dgm:cxn modelId="{A3AFEFD4-F533-47FD-91B0-C99EC30EB51C}" type="presParOf" srcId="{2C8A9DAE-3CD4-4F9C-8407-F7F89DDE889C}" destId="{4E3EC5C3-4773-46A1-91E4-9D167AEF8EFE}" srcOrd="3" destOrd="0" presId="urn:microsoft.com/office/officeart/2005/8/layout/vList2"/>
    <dgm:cxn modelId="{C4C50F74-8673-4C27-A1C5-CEC65AA2BCC0}" type="presParOf" srcId="{2C8A9DAE-3CD4-4F9C-8407-F7F89DDE889C}" destId="{625ABCED-9693-447B-BAE3-BBA0C0587B8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5179A9-405C-48F3-AD3A-A6EACF20C52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73D5D37-862A-46F7-8390-AC5BEF305D52}">
      <dgm:prSet/>
      <dgm:spPr/>
      <dgm:t>
        <a:bodyPr/>
        <a:lstStyle/>
        <a:p>
          <a:r>
            <a:rPr lang="en-US" b="1" dirty="0"/>
            <a:t>Total Agencies Served: 55</a:t>
          </a:r>
          <a:endParaRPr lang="en-US" dirty="0"/>
        </a:p>
      </dgm:t>
    </dgm:pt>
    <dgm:pt modelId="{F66DFCF1-21FD-4628-B721-32ED2435CF7B}" type="parTrans" cxnId="{16C04DAA-6EB4-4D5E-A943-F5D3498A8372}">
      <dgm:prSet/>
      <dgm:spPr/>
      <dgm:t>
        <a:bodyPr/>
        <a:lstStyle/>
        <a:p>
          <a:endParaRPr lang="en-US"/>
        </a:p>
      </dgm:t>
    </dgm:pt>
    <dgm:pt modelId="{9F9E4729-6FD8-4C20-986D-AB9B105376A1}" type="sibTrans" cxnId="{16C04DAA-6EB4-4D5E-A943-F5D3498A8372}">
      <dgm:prSet/>
      <dgm:spPr/>
      <dgm:t>
        <a:bodyPr/>
        <a:lstStyle/>
        <a:p>
          <a:endParaRPr lang="en-US"/>
        </a:p>
      </dgm:t>
    </dgm:pt>
    <dgm:pt modelId="{16BECE42-BB13-4474-AC8E-F847507651D5}">
      <dgm:prSet/>
      <dgm:spPr/>
      <dgm:t>
        <a:bodyPr/>
        <a:lstStyle/>
        <a:p>
          <a:r>
            <a:rPr lang="en-US" b="1" dirty="0"/>
            <a:t>Number of Hours Completed:  10,153</a:t>
          </a:r>
          <a:endParaRPr lang="en-US" dirty="0"/>
        </a:p>
      </dgm:t>
    </dgm:pt>
    <dgm:pt modelId="{A876FB1A-BAAC-4081-A4E0-99641E6D38BD}" type="parTrans" cxnId="{7A0FCDDD-725E-4FD1-A1E7-4DE714316119}">
      <dgm:prSet/>
      <dgm:spPr/>
      <dgm:t>
        <a:bodyPr/>
        <a:lstStyle/>
        <a:p>
          <a:endParaRPr lang="en-US"/>
        </a:p>
      </dgm:t>
    </dgm:pt>
    <dgm:pt modelId="{3F251066-A6B2-4E9F-B3D7-471A9F88032B}" type="sibTrans" cxnId="{7A0FCDDD-725E-4FD1-A1E7-4DE714316119}">
      <dgm:prSet/>
      <dgm:spPr/>
      <dgm:t>
        <a:bodyPr/>
        <a:lstStyle/>
        <a:p>
          <a:endParaRPr lang="en-US"/>
        </a:p>
      </dgm:t>
    </dgm:pt>
    <dgm:pt modelId="{32351D45-ECF1-4A77-8DA0-F3DFF08EEC2B}">
      <dgm:prSet/>
      <dgm:spPr/>
      <dgm:t>
        <a:bodyPr/>
        <a:lstStyle/>
        <a:p>
          <a:r>
            <a:rPr lang="en-US" b="1" dirty="0"/>
            <a:t>Total Value: $73,607.00</a:t>
          </a:r>
          <a:endParaRPr lang="en-US" dirty="0"/>
        </a:p>
      </dgm:t>
    </dgm:pt>
    <dgm:pt modelId="{4F8EBD5F-310C-400C-9B56-72E037553B04}" type="parTrans" cxnId="{0782A60D-4E56-4255-918F-CBBA57DEC785}">
      <dgm:prSet/>
      <dgm:spPr/>
      <dgm:t>
        <a:bodyPr/>
        <a:lstStyle/>
        <a:p>
          <a:endParaRPr lang="en-US"/>
        </a:p>
      </dgm:t>
    </dgm:pt>
    <dgm:pt modelId="{9A79C2B2-4D06-4AAD-B9E9-E3E828CE3CC5}" type="sibTrans" cxnId="{0782A60D-4E56-4255-918F-CBBA57DEC785}">
      <dgm:prSet/>
      <dgm:spPr/>
      <dgm:t>
        <a:bodyPr/>
        <a:lstStyle/>
        <a:p>
          <a:endParaRPr lang="en-US"/>
        </a:p>
      </dgm:t>
    </dgm:pt>
    <dgm:pt modelId="{B29DB808-1DCD-4530-B3D5-EDF2155C466F}" type="pres">
      <dgm:prSet presAssocID="{415179A9-405C-48F3-AD3A-A6EACF20C52F}" presName="root" presStyleCnt="0">
        <dgm:presLayoutVars>
          <dgm:dir/>
          <dgm:resizeHandles val="exact"/>
        </dgm:presLayoutVars>
      </dgm:prSet>
      <dgm:spPr/>
    </dgm:pt>
    <dgm:pt modelId="{0376FB7D-F58A-4270-8C19-724443E5FDA4}" type="pres">
      <dgm:prSet presAssocID="{373D5D37-862A-46F7-8390-AC5BEF305D52}" presName="compNode" presStyleCnt="0"/>
      <dgm:spPr/>
    </dgm:pt>
    <dgm:pt modelId="{C22C9052-08FB-4D6F-BBD9-AE35F3021E57}" type="pres">
      <dgm:prSet presAssocID="{373D5D37-862A-46F7-8390-AC5BEF305D52}" presName="bgRect" presStyleLbl="bgShp" presStyleIdx="0" presStyleCnt="3"/>
      <dgm:spPr/>
    </dgm:pt>
    <dgm:pt modelId="{747A7A07-C74A-4428-93D2-23E887AE0C59}" type="pres">
      <dgm:prSet presAssocID="{373D5D37-862A-46F7-8390-AC5BEF305D5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561F2F4F-16DA-45EC-B965-1D8BAB338CDC}" type="pres">
      <dgm:prSet presAssocID="{373D5D37-862A-46F7-8390-AC5BEF305D52}" presName="spaceRect" presStyleCnt="0"/>
      <dgm:spPr/>
    </dgm:pt>
    <dgm:pt modelId="{1BD3C1F3-C4AA-4C93-AAB1-D75FB524C9D2}" type="pres">
      <dgm:prSet presAssocID="{373D5D37-862A-46F7-8390-AC5BEF305D52}" presName="parTx" presStyleLbl="revTx" presStyleIdx="0" presStyleCnt="3">
        <dgm:presLayoutVars>
          <dgm:chMax val="0"/>
          <dgm:chPref val="0"/>
        </dgm:presLayoutVars>
      </dgm:prSet>
      <dgm:spPr/>
    </dgm:pt>
    <dgm:pt modelId="{15037EFA-5A96-4E4E-91EB-22BE9121F222}" type="pres">
      <dgm:prSet presAssocID="{9F9E4729-6FD8-4C20-986D-AB9B105376A1}" presName="sibTrans" presStyleCnt="0"/>
      <dgm:spPr/>
    </dgm:pt>
    <dgm:pt modelId="{E3FFF4F6-1BF2-47CA-BBC1-FAA4D66D3375}" type="pres">
      <dgm:prSet presAssocID="{16BECE42-BB13-4474-AC8E-F847507651D5}" presName="compNode" presStyleCnt="0"/>
      <dgm:spPr/>
    </dgm:pt>
    <dgm:pt modelId="{62731314-F96A-464F-ADBA-91B5C7CF3A05}" type="pres">
      <dgm:prSet presAssocID="{16BECE42-BB13-4474-AC8E-F847507651D5}" presName="bgRect" presStyleLbl="bgShp" presStyleIdx="1" presStyleCnt="3"/>
      <dgm:spPr/>
    </dgm:pt>
    <dgm:pt modelId="{117C2379-9E22-46AE-B52E-DDAF76E2C22D}" type="pres">
      <dgm:prSet presAssocID="{16BECE42-BB13-4474-AC8E-F847507651D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0C38413E-4DDC-4877-963C-557D82D99E95}" type="pres">
      <dgm:prSet presAssocID="{16BECE42-BB13-4474-AC8E-F847507651D5}" presName="spaceRect" presStyleCnt="0"/>
      <dgm:spPr/>
    </dgm:pt>
    <dgm:pt modelId="{A025E6EB-36CB-4F43-B5B6-37567E8D6EB1}" type="pres">
      <dgm:prSet presAssocID="{16BECE42-BB13-4474-AC8E-F847507651D5}" presName="parTx" presStyleLbl="revTx" presStyleIdx="1" presStyleCnt="3">
        <dgm:presLayoutVars>
          <dgm:chMax val="0"/>
          <dgm:chPref val="0"/>
        </dgm:presLayoutVars>
      </dgm:prSet>
      <dgm:spPr/>
    </dgm:pt>
    <dgm:pt modelId="{36FAF934-1FD1-47D5-BEF6-212DF8193500}" type="pres">
      <dgm:prSet presAssocID="{3F251066-A6B2-4E9F-B3D7-471A9F88032B}" presName="sibTrans" presStyleCnt="0"/>
      <dgm:spPr/>
    </dgm:pt>
    <dgm:pt modelId="{158E676E-9779-4B9E-A379-EFF2F32EA63E}" type="pres">
      <dgm:prSet presAssocID="{32351D45-ECF1-4A77-8DA0-F3DFF08EEC2B}" presName="compNode" presStyleCnt="0"/>
      <dgm:spPr/>
    </dgm:pt>
    <dgm:pt modelId="{F3CE2F98-0E53-4AB3-B29F-7469A82ED11B}" type="pres">
      <dgm:prSet presAssocID="{32351D45-ECF1-4A77-8DA0-F3DFF08EEC2B}" presName="bgRect" presStyleLbl="bgShp" presStyleIdx="2" presStyleCnt="3"/>
      <dgm:spPr/>
    </dgm:pt>
    <dgm:pt modelId="{8A1D2183-DEFE-434A-948A-141EC1B61814}" type="pres">
      <dgm:prSet presAssocID="{32351D45-ECF1-4A77-8DA0-F3DFF08EEC2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95D4ECC6-4ECA-4CFD-8822-B914FA33BF3D}" type="pres">
      <dgm:prSet presAssocID="{32351D45-ECF1-4A77-8DA0-F3DFF08EEC2B}" presName="spaceRect" presStyleCnt="0"/>
      <dgm:spPr/>
    </dgm:pt>
    <dgm:pt modelId="{0DF6BBAC-F09A-4CFE-BEDC-00D216035E74}" type="pres">
      <dgm:prSet presAssocID="{32351D45-ECF1-4A77-8DA0-F3DFF08EEC2B}" presName="parTx" presStyleLbl="revTx" presStyleIdx="2" presStyleCnt="3">
        <dgm:presLayoutVars>
          <dgm:chMax val="0"/>
          <dgm:chPref val="0"/>
        </dgm:presLayoutVars>
      </dgm:prSet>
      <dgm:spPr/>
    </dgm:pt>
  </dgm:ptLst>
  <dgm:cxnLst>
    <dgm:cxn modelId="{5733880A-5FC1-44E9-8119-1CA53AEACD06}" type="presOf" srcId="{32351D45-ECF1-4A77-8DA0-F3DFF08EEC2B}" destId="{0DF6BBAC-F09A-4CFE-BEDC-00D216035E74}" srcOrd="0" destOrd="0" presId="urn:microsoft.com/office/officeart/2018/2/layout/IconVerticalSolidList"/>
    <dgm:cxn modelId="{0782A60D-4E56-4255-918F-CBBA57DEC785}" srcId="{415179A9-405C-48F3-AD3A-A6EACF20C52F}" destId="{32351D45-ECF1-4A77-8DA0-F3DFF08EEC2B}" srcOrd="2" destOrd="0" parTransId="{4F8EBD5F-310C-400C-9B56-72E037553B04}" sibTransId="{9A79C2B2-4D06-4AAD-B9E9-E3E828CE3CC5}"/>
    <dgm:cxn modelId="{E49C1478-FEA9-4585-9C5C-B64CD5195FB3}" type="presOf" srcId="{373D5D37-862A-46F7-8390-AC5BEF305D52}" destId="{1BD3C1F3-C4AA-4C93-AAB1-D75FB524C9D2}" srcOrd="0" destOrd="0" presId="urn:microsoft.com/office/officeart/2018/2/layout/IconVerticalSolidList"/>
    <dgm:cxn modelId="{D00F5585-BCDA-4F63-96DB-A727881B372C}" type="presOf" srcId="{16BECE42-BB13-4474-AC8E-F847507651D5}" destId="{A025E6EB-36CB-4F43-B5B6-37567E8D6EB1}" srcOrd="0" destOrd="0" presId="urn:microsoft.com/office/officeart/2018/2/layout/IconVerticalSolidList"/>
    <dgm:cxn modelId="{16C04DAA-6EB4-4D5E-A943-F5D3498A8372}" srcId="{415179A9-405C-48F3-AD3A-A6EACF20C52F}" destId="{373D5D37-862A-46F7-8390-AC5BEF305D52}" srcOrd="0" destOrd="0" parTransId="{F66DFCF1-21FD-4628-B721-32ED2435CF7B}" sibTransId="{9F9E4729-6FD8-4C20-986D-AB9B105376A1}"/>
    <dgm:cxn modelId="{558744D3-57E1-4909-BCF1-00CFED1AF2CC}" type="presOf" srcId="{415179A9-405C-48F3-AD3A-A6EACF20C52F}" destId="{B29DB808-1DCD-4530-B3D5-EDF2155C466F}" srcOrd="0" destOrd="0" presId="urn:microsoft.com/office/officeart/2018/2/layout/IconVerticalSolidList"/>
    <dgm:cxn modelId="{7A0FCDDD-725E-4FD1-A1E7-4DE714316119}" srcId="{415179A9-405C-48F3-AD3A-A6EACF20C52F}" destId="{16BECE42-BB13-4474-AC8E-F847507651D5}" srcOrd="1" destOrd="0" parTransId="{A876FB1A-BAAC-4081-A4E0-99641E6D38BD}" sibTransId="{3F251066-A6B2-4E9F-B3D7-471A9F88032B}"/>
    <dgm:cxn modelId="{45AA96DE-12E1-4969-87E5-C770470BEB09}" type="presParOf" srcId="{B29DB808-1DCD-4530-B3D5-EDF2155C466F}" destId="{0376FB7D-F58A-4270-8C19-724443E5FDA4}" srcOrd="0" destOrd="0" presId="urn:microsoft.com/office/officeart/2018/2/layout/IconVerticalSolidList"/>
    <dgm:cxn modelId="{1ADC3FB6-6537-4722-9FEC-DEE57F3C1729}" type="presParOf" srcId="{0376FB7D-F58A-4270-8C19-724443E5FDA4}" destId="{C22C9052-08FB-4D6F-BBD9-AE35F3021E57}" srcOrd="0" destOrd="0" presId="urn:microsoft.com/office/officeart/2018/2/layout/IconVerticalSolidList"/>
    <dgm:cxn modelId="{E392BBC1-FBD7-4FAF-8FD2-B56E9EC3CF89}" type="presParOf" srcId="{0376FB7D-F58A-4270-8C19-724443E5FDA4}" destId="{747A7A07-C74A-4428-93D2-23E887AE0C59}" srcOrd="1" destOrd="0" presId="urn:microsoft.com/office/officeart/2018/2/layout/IconVerticalSolidList"/>
    <dgm:cxn modelId="{1AB21E58-7AF0-4BE1-821D-F9E3C1BDBA88}" type="presParOf" srcId="{0376FB7D-F58A-4270-8C19-724443E5FDA4}" destId="{561F2F4F-16DA-45EC-B965-1D8BAB338CDC}" srcOrd="2" destOrd="0" presId="urn:microsoft.com/office/officeart/2018/2/layout/IconVerticalSolidList"/>
    <dgm:cxn modelId="{DEC63743-CBCF-400A-BBEF-8D6C6801BC55}" type="presParOf" srcId="{0376FB7D-F58A-4270-8C19-724443E5FDA4}" destId="{1BD3C1F3-C4AA-4C93-AAB1-D75FB524C9D2}" srcOrd="3" destOrd="0" presId="urn:microsoft.com/office/officeart/2018/2/layout/IconVerticalSolidList"/>
    <dgm:cxn modelId="{F5357ECD-4743-471A-B71A-1DD012249560}" type="presParOf" srcId="{B29DB808-1DCD-4530-B3D5-EDF2155C466F}" destId="{15037EFA-5A96-4E4E-91EB-22BE9121F222}" srcOrd="1" destOrd="0" presId="urn:microsoft.com/office/officeart/2018/2/layout/IconVerticalSolidList"/>
    <dgm:cxn modelId="{9833DA40-6E92-4332-933B-4890D8D2EA83}" type="presParOf" srcId="{B29DB808-1DCD-4530-B3D5-EDF2155C466F}" destId="{E3FFF4F6-1BF2-47CA-BBC1-FAA4D66D3375}" srcOrd="2" destOrd="0" presId="urn:microsoft.com/office/officeart/2018/2/layout/IconVerticalSolidList"/>
    <dgm:cxn modelId="{9C8C78B7-28E5-47B4-B6F2-4C94E30B6D46}" type="presParOf" srcId="{E3FFF4F6-1BF2-47CA-BBC1-FAA4D66D3375}" destId="{62731314-F96A-464F-ADBA-91B5C7CF3A05}" srcOrd="0" destOrd="0" presId="urn:microsoft.com/office/officeart/2018/2/layout/IconVerticalSolidList"/>
    <dgm:cxn modelId="{3F089DB0-9D91-4E69-BF93-C85EC234F0B5}" type="presParOf" srcId="{E3FFF4F6-1BF2-47CA-BBC1-FAA4D66D3375}" destId="{117C2379-9E22-46AE-B52E-DDAF76E2C22D}" srcOrd="1" destOrd="0" presId="urn:microsoft.com/office/officeart/2018/2/layout/IconVerticalSolidList"/>
    <dgm:cxn modelId="{0EF166AF-0B2E-40AE-808B-17E118756282}" type="presParOf" srcId="{E3FFF4F6-1BF2-47CA-BBC1-FAA4D66D3375}" destId="{0C38413E-4DDC-4877-963C-557D82D99E95}" srcOrd="2" destOrd="0" presId="urn:microsoft.com/office/officeart/2018/2/layout/IconVerticalSolidList"/>
    <dgm:cxn modelId="{B429D41A-35A5-4996-A689-4FB92AFE5091}" type="presParOf" srcId="{E3FFF4F6-1BF2-47CA-BBC1-FAA4D66D3375}" destId="{A025E6EB-36CB-4F43-B5B6-37567E8D6EB1}" srcOrd="3" destOrd="0" presId="urn:microsoft.com/office/officeart/2018/2/layout/IconVerticalSolidList"/>
    <dgm:cxn modelId="{FFDCF577-F3B2-4CA7-A6BA-1D036B9615E6}" type="presParOf" srcId="{B29DB808-1DCD-4530-B3D5-EDF2155C466F}" destId="{36FAF934-1FD1-47D5-BEF6-212DF8193500}" srcOrd="3" destOrd="0" presId="urn:microsoft.com/office/officeart/2018/2/layout/IconVerticalSolidList"/>
    <dgm:cxn modelId="{9117378D-568C-4A94-B799-14CB22CB11C1}" type="presParOf" srcId="{B29DB808-1DCD-4530-B3D5-EDF2155C466F}" destId="{158E676E-9779-4B9E-A379-EFF2F32EA63E}" srcOrd="4" destOrd="0" presId="urn:microsoft.com/office/officeart/2018/2/layout/IconVerticalSolidList"/>
    <dgm:cxn modelId="{D81DF6AA-D3FB-4DA5-9893-D5B1C3D9BBE1}" type="presParOf" srcId="{158E676E-9779-4B9E-A379-EFF2F32EA63E}" destId="{F3CE2F98-0E53-4AB3-B29F-7469A82ED11B}" srcOrd="0" destOrd="0" presId="urn:microsoft.com/office/officeart/2018/2/layout/IconVerticalSolidList"/>
    <dgm:cxn modelId="{7AF12432-3C2F-41E2-94E0-FC5E748935E1}" type="presParOf" srcId="{158E676E-9779-4B9E-A379-EFF2F32EA63E}" destId="{8A1D2183-DEFE-434A-948A-141EC1B61814}" srcOrd="1" destOrd="0" presId="urn:microsoft.com/office/officeart/2018/2/layout/IconVerticalSolidList"/>
    <dgm:cxn modelId="{D87AEC86-FEE8-40B8-BD49-52782A7792E6}" type="presParOf" srcId="{158E676E-9779-4B9E-A379-EFF2F32EA63E}" destId="{95D4ECC6-4ECA-4CFD-8822-B914FA33BF3D}" srcOrd="2" destOrd="0" presId="urn:microsoft.com/office/officeart/2018/2/layout/IconVerticalSolidList"/>
    <dgm:cxn modelId="{F38669EB-4BD1-43D8-A0DA-E88A16397ED4}" type="presParOf" srcId="{158E676E-9779-4B9E-A379-EFF2F32EA63E}" destId="{0DF6BBAC-F09A-4CFE-BEDC-00D216035E7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79F7EE-663D-419F-860D-C34A98455CC0}" type="doc">
      <dgm:prSet loTypeId="urn:microsoft.com/office/officeart/2005/8/layout/process4" loCatId="process" qsTypeId="urn:microsoft.com/office/officeart/2005/8/quickstyle/simple4" qsCatId="simple" csTypeId="urn:microsoft.com/office/officeart/2005/8/colors/accent2_2" csCatId="accent2" phldr="1"/>
      <dgm:spPr/>
      <dgm:t>
        <a:bodyPr/>
        <a:lstStyle/>
        <a:p>
          <a:endParaRPr lang="en-US"/>
        </a:p>
      </dgm:t>
    </dgm:pt>
    <dgm:pt modelId="{87893FFD-4CA3-4846-BF52-DEF5E3C3A754}">
      <dgm:prSet/>
      <dgm:spPr/>
      <dgm:t>
        <a:bodyPr/>
        <a:lstStyle/>
        <a:p>
          <a:r>
            <a:rPr lang="en-US" dirty="0"/>
            <a:t>HomeWAV, LLC : participant telephone/video calls.  Department receives 40% commission check monthly for usage.  </a:t>
          </a:r>
        </a:p>
      </dgm:t>
    </dgm:pt>
    <dgm:pt modelId="{B056BD20-2BF4-47A5-A257-8C3C25BA12B8}" type="parTrans" cxnId="{34178D15-0635-4300-9A49-B15C40142B61}">
      <dgm:prSet/>
      <dgm:spPr/>
      <dgm:t>
        <a:bodyPr/>
        <a:lstStyle/>
        <a:p>
          <a:endParaRPr lang="en-US"/>
        </a:p>
      </dgm:t>
    </dgm:pt>
    <dgm:pt modelId="{EFE88B4D-991E-4998-8E86-87D9B054EE17}" type="sibTrans" cxnId="{34178D15-0635-4300-9A49-B15C40142B61}">
      <dgm:prSet/>
      <dgm:spPr/>
      <dgm:t>
        <a:bodyPr/>
        <a:lstStyle/>
        <a:p>
          <a:endParaRPr lang="en-US"/>
        </a:p>
      </dgm:t>
    </dgm:pt>
    <dgm:pt modelId="{4CCDE76F-6B7E-4C6B-AA23-95A59E23595B}">
      <dgm:prSet/>
      <dgm:spPr/>
      <dgm:t>
        <a:bodyPr/>
        <a:lstStyle/>
        <a:p>
          <a:r>
            <a:rPr lang="en-US" b="1" dirty="0"/>
            <a:t>2024 Revenue: $19,511.51</a:t>
          </a:r>
          <a:endParaRPr lang="en-US" dirty="0"/>
        </a:p>
      </dgm:t>
    </dgm:pt>
    <dgm:pt modelId="{61B62878-2E40-4F29-89EF-DBEB4C40A85D}" type="parTrans" cxnId="{0EF7C1AC-F5E5-4FB7-9C1F-EED4A9615749}">
      <dgm:prSet/>
      <dgm:spPr/>
      <dgm:t>
        <a:bodyPr/>
        <a:lstStyle/>
        <a:p>
          <a:endParaRPr lang="en-US"/>
        </a:p>
      </dgm:t>
    </dgm:pt>
    <dgm:pt modelId="{221D5F2A-085C-4A5A-B0A3-E6D1C5BF96D2}" type="sibTrans" cxnId="{0EF7C1AC-F5E5-4FB7-9C1F-EED4A9615749}">
      <dgm:prSet/>
      <dgm:spPr/>
      <dgm:t>
        <a:bodyPr/>
        <a:lstStyle/>
        <a:p>
          <a:endParaRPr lang="en-US"/>
        </a:p>
      </dgm:t>
    </dgm:pt>
    <dgm:pt modelId="{9F825345-7307-4564-A028-135C91723D24}">
      <dgm:prSet/>
      <dgm:spPr/>
      <dgm:t>
        <a:bodyPr/>
        <a:lstStyle/>
        <a:p>
          <a:r>
            <a:rPr lang="en-US" dirty="0"/>
            <a:t>Snyder’s Food Service:  Department receives a monthly electronic commission payment for sales. </a:t>
          </a:r>
        </a:p>
      </dgm:t>
    </dgm:pt>
    <dgm:pt modelId="{63F44E70-15E4-43E1-9A62-ADEB417E7FA2}" type="parTrans" cxnId="{306BBF63-9DF5-48AF-928B-678D07732957}">
      <dgm:prSet/>
      <dgm:spPr/>
      <dgm:t>
        <a:bodyPr/>
        <a:lstStyle/>
        <a:p>
          <a:endParaRPr lang="en-US"/>
        </a:p>
      </dgm:t>
    </dgm:pt>
    <dgm:pt modelId="{5227EA4A-E9F4-4B1D-AE4B-6B7073EB1691}" type="sibTrans" cxnId="{306BBF63-9DF5-48AF-928B-678D07732957}">
      <dgm:prSet/>
      <dgm:spPr/>
      <dgm:t>
        <a:bodyPr/>
        <a:lstStyle/>
        <a:p>
          <a:endParaRPr lang="en-US"/>
        </a:p>
      </dgm:t>
    </dgm:pt>
    <dgm:pt modelId="{D9A855D0-8A56-44D8-95DB-243B80861225}">
      <dgm:prSet/>
      <dgm:spPr/>
      <dgm:t>
        <a:bodyPr/>
        <a:lstStyle/>
        <a:p>
          <a:r>
            <a:rPr lang="en-US" b="1" dirty="0"/>
            <a:t>2024 Revenue: $14,988.97</a:t>
          </a:r>
          <a:endParaRPr lang="en-US" dirty="0"/>
        </a:p>
      </dgm:t>
    </dgm:pt>
    <dgm:pt modelId="{8B7E04E0-128E-4F7C-A3B7-EF5738B72102}" type="parTrans" cxnId="{FCE4F5D3-B670-454E-BEB6-2802E1DCA6B1}">
      <dgm:prSet/>
      <dgm:spPr/>
      <dgm:t>
        <a:bodyPr/>
        <a:lstStyle/>
        <a:p>
          <a:endParaRPr lang="en-US"/>
        </a:p>
      </dgm:t>
    </dgm:pt>
    <dgm:pt modelId="{86749E56-D03B-420D-BDC6-B5244E5BAD09}" type="sibTrans" cxnId="{FCE4F5D3-B670-454E-BEB6-2802E1DCA6B1}">
      <dgm:prSet/>
      <dgm:spPr/>
      <dgm:t>
        <a:bodyPr/>
        <a:lstStyle/>
        <a:p>
          <a:endParaRPr lang="en-US"/>
        </a:p>
      </dgm:t>
    </dgm:pt>
    <dgm:pt modelId="{9A3EF989-54FA-41F3-9C91-BA105FEAA0F0}" type="pres">
      <dgm:prSet presAssocID="{5B79F7EE-663D-419F-860D-C34A98455CC0}" presName="Name0" presStyleCnt="0">
        <dgm:presLayoutVars>
          <dgm:dir/>
          <dgm:animLvl val="lvl"/>
          <dgm:resizeHandles val="exact"/>
        </dgm:presLayoutVars>
      </dgm:prSet>
      <dgm:spPr/>
    </dgm:pt>
    <dgm:pt modelId="{4800B43C-CD30-4599-87E7-0B9D52C8B959}" type="pres">
      <dgm:prSet presAssocID="{9F825345-7307-4564-A028-135C91723D24}" presName="boxAndChildren" presStyleCnt="0"/>
      <dgm:spPr/>
    </dgm:pt>
    <dgm:pt modelId="{29DF3120-6FF9-4DFA-BD3E-E2A5D1C1C7D2}" type="pres">
      <dgm:prSet presAssocID="{9F825345-7307-4564-A028-135C91723D24}" presName="parentTextBox" presStyleLbl="node1" presStyleIdx="0" presStyleCnt="2"/>
      <dgm:spPr/>
    </dgm:pt>
    <dgm:pt modelId="{47B86AE7-8F43-4F38-9EB2-5A7A5B355FBB}" type="pres">
      <dgm:prSet presAssocID="{9F825345-7307-4564-A028-135C91723D24}" presName="entireBox" presStyleLbl="node1" presStyleIdx="0" presStyleCnt="2"/>
      <dgm:spPr/>
    </dgm:pt>
    <dgm:pt modelId="{74657D74-801B-4120-9BE2-FF4FC620DBED}" type="pres">
      <dgm:prSet presAssocID="{9F825345-7307-4564-A028-135C91723D24}" presName="descendantBox" presStyleCnt="0"/>
      <dgm:spPr/>
    </dgm:pt>
    <dgm:pt modelId="{9F31847D-D95E-4944-AE20-2F34C3A0B78F}" type="pres">
      <dgm:prSet presAssocID="{D9A855D0-8A56-44D8-95DB-243B80861225}" presName="childTextBox" presStyleLbl="fgAccFollowNode1" presStyleIdx="0" presStyleCnt="2">
        <dgm:presLayoutVars>
          <dgm:bulletEnabled val="1"/>
        </dgm:presLayoutVars>
      </dgm:prSet>
      <dgm:spPr/>
    </dgm:pt>
    <dgm:pt modelId="{F47CA2ED-F155-455D-8F31-BEB2A31FE7E2}" type="pres">
      <dgm:prSet presAssocID="{EFE88B4D-991E-4998-8E86-87D9B054EE17}" presName="sp" presStyleCnt="0"/>
      <dgm:spPr/>
    </dgm:pt>
    <dgm:pt modelId="{1430A251-B6BB-431B-9DC0-124B64BC91DB}" type="pres">
      <dgm:prSet presAssocID="{87893FFD-4CA3-4846-BF52-DEF5E3C3A754}" presName="arrowAndChildren" presStyleCnt="0"/>
      <dgm:spPr/>
    </dgm:pt>
    <dgm:pt modelId="{0A3B288B-38C8-4FA7-B47D-75D6E3294972}" type="pres">
      <dgm:prSet presAssocID="{87893FFD-4CA3-4846-BF52-DEF5E3C3A754}" presName="parentTextArrow" presStyleLbl="node1" presStyleIdx="0" presStyleCnt="2"/>
      <dgm:spPr/>
    </dgm:pt>
    <dgm:pt modelId="{038B4803-394C-428E-A7C9-82977696BC88}" type="pres">
      <dgm:prSet presAssocID="{87893FFD-4CA3-4846-BF52-DEF5E3C3A754}" presName="arrow" presStyleLbl="node1" presStyleIdx="1" presStyleCnt="2"/>
      <dgm:spPr/>
    </dgm:pt>
    <dgm:pt modelId="{E17FDBAA-B264-46D0-B0AC-BFA3B9780DB1}" type="pres">
      <dgm:prSet presAssocID="{87893FFD-4CA3-4846-BF52-DEF5E3C3A754}" presName="descendantArrow" presStyleCnt="0"/>
      <dgm:spPr/>
    </dgm:pt>
    <dgm:pt modelId="{1519A4F1-6136-436F-9D13-F80112A89843}" type="pres">
      <dgm:prSet presAssocID="{4CCDE76F-6B7E-4C6B-AA23-95A59E23595B}" presName="childTextArrow" presStyleLbl="fgAccFollowNode1" presStyleIdx="1" presStyleCnt="2">
        <dgm:presLayoutVars>
          <dgm:bulletEnabled val="1"/>
        </dgm:presLayoutVars>
      </dgm:prSet>
      <dgm:spPr/>
    </dgm:pt>
  </dgm:ptLst>
  <dgm:cxnLst>
    <dgm:cxn modelId="{34178D15-0635-4300-9A49-B15C40142B61}" srcId="{5B79F7EE-663D-419F-860D-C34A98455CC0}" destId="{87893FFD-4CA3-4846-BF52-DEF5E3C3A754}" srcOrd="0" destOrd="0" parTransId="{B056BD20-2BF4-47A5-A257-8C3C25BA12B8}" sibTransId="{EFE88B4D-991E-4998-8E86-87D9B054EE17}"/>
    <dgm:cxn modelId="{3E953C1B-570C-4BFE-A457-110CC3E16BF7}" type="presOf" srcId="{9F825345-7307-4564-A028-135C91723D24}" destId="{29DF3120-6FF9-4DFA-BD3E-E2A5D1C1C7D2}" srcOrd="0" destOrd="0" presId="urn:microsoft.com/office/officeart/2005/8/layout/process4"/>
    <dgm:cxn modelId="{306BBF63-9DF5-48AF-928B-678D07732957}" srcId="{5B79F7EE-663D-419F-860D-C34A98455CC0}" destId="{9F825345-7307-4564-A028-135C91723D24}" srcOrd="1" destOrd="0" parTransId="{63F44E70-15E4-43E1-9A62-ADEB417E7FA2}" sibTransId="{5227EA4A-E9F4-4B1D-AE4B-6B7073EB1691}"/>
    <dgm:cxn modelId="{516DFC6D-83B8-4588-9FC7-E29EA764627C}" type="presOf" srcId="{4CCDE76F-6B7E-4C6B-AA23-95A59E23595B}" destId="{1519A4F1-6136-436F-9D13-F80112A89843}" srcOrd="0" destOrd="0" presId="urn:microsoft.com/office/officeart/2005/8/layout/process4"/>
    <dgm:cxn modelId="{D5341B4F-8B54-4741-A2DB-6C8402C8EFA9}" type="presOf" srcId="{D9A855D0-8A56-44D8-95DB-243B80861225}" destId="{9F31847D-D95E-4944-AE20-2F34C3A0B78F}" srcOrd="0" destOrd="0" presId="urn:microsoft.com/office/officeart/2005/8/layout/process4"/>
    <dgm:cxn modelId="{D613107C-AAF4-4B23-A115-337150D2E54B}" type="presOf" srcId="{87893FFD-4CA3-4846-BF52-DEF5E3C3A754}" destId="{0A3B288B-38C8-4FA7-B47D-75D6E3294972}" srcOrd="0" destOrd="0" presId="urn:microsoft.com/office/officeart/2005/8/layout/process4"/>
    <dgm:cxn modelId="{57E39985-5105-4A9F-A227-EAF6F80999DE}" type="presOf" srcId="{9F825345-7307-4564-A028-135C91723D24}" destId="{47B86AE7-8F43-4F38-9EB2-5A7A5B355FBB}" srcOrd="1" destOrd="0" presId="urn:microsoft.com/office/officeart/2005/8/layout/process4"/>
    <dgm:cxn modelId="{0EF7C1AC-F5E5-4FB7-9C1F-EED4A9615749}" srcId="{87893FFD-4CA3-4846-BF52-DEF5E3C3A754}" destId="{4CCDE76F-6B7E-4C6B-AA23-95A59E23595B}" srcOrd="0" destOrd="0" parTransId="{61B62878-2E40-4F29-89EF-DBEB4C40A85D}" sibTransId="{221D5F2A-085C-4A5A-B0A3-E6D1C5BF96D2}"/>
    <dgm:cxn modelId="{0CEE6BAD-0AB5-4EC5-B581-EFE4D7F2356B}" type="presOf" srcId="{87893FFD-4CA3-4846-BF52-DEF5E3C3A754}" destId="{038B4803-394C-428E-A7C9-82977696BC88}" srcOrd="1" destOrd="0" presId="urn:microsoft.com/office/officeart/2005/8/layout/process4"/>
    <dgm:cxn modelId="{FCE4F5D3-B670-454E-BEB6-2802E1DCA6B1}" srcId="{9F825345-7307-4564-A028-135C91723D24}" destId="{D9A855D0-8A56-44D8-95DB-243B80861225}" srcOrd="0" destOrd="0" parTransId="{8B7E04E0-128E-4F7C-A3B7-EF5738B72102}" sibTransId="{86749E56-D03B-420D-BDC6-B5244E5BAD09}"/>
    <dgm:cxn modelId="{83034BEB-0D41-4830-9966-D023C65B5B97}" type="presOf" srcId="{5B79F7EE-663D-419F-860D-C34A98455CC0}" destId="{9A3EF989-54FA-41F3-9C91-BA105FEAA0F0}" srcOrd="0" destOrd="0" presId="urn:microsoft.com/office/officeart/2005/8/layout/process4"/>
    <dgm:cxn modelId="{980D67A0-D7C7-49C7-BC1D-54B3AD4665AF}" type="presParOf" srcId="{9A3EF989-54FA-41F3-9C91-BA105FEAA0F0}" destId="{4800B43C-CD30-4599-87E7-0B9D52C8B959}" srcOrd="0" destOrd="0" presId="urn:microsoft.com/office/officeart/2005/8/layout/process4"/>
    <dgm:cxn modelId="{B79F1C77-CE51-44D4-AD07-D0C5B965FD96}" type="presParOf" srcId="{4800B43C-CD30-4599-87E7-0B9D52C8B959}" destId="{29DF3120-6FF9-4DFA-BD3E-E2A5D1C1C7D2}" srcOrd="0" destOrd="0" presId="urn:microsoft.com/office/officeart/2005/8/layout/process4"/>
    <dgm:cxn modelId="{066C6F1D-CFEF-4EFE-98AE-0E8F546E1FA8}" type="presParOf" srcId="{4800B43C-CD30-4599-87E7-0B9D52C8B959}" destId="{47B86AE7-8F43-4F38-9EB2-5A7A5B355FBB}" srcOrd="1" destOrd="0" presId="urn:microsoft.com/office/officeart/2005/8/layout/process4"/>
    <dgm:cxn modelId="{46D353EC-174E-41BC-B661-0D4E883A5CCB}" type="presParOf" srcId="{4800B43C-CD30-4599-87E7-0B9D52C8B959}" destId="{74657D74-801B-4120-9BE2-FF4FC620DBED}" srcOrd="2" destOrd="0" presId="urn:microsoft.com/office/officeart/2005/8/layout/process4"/>
    <dgm:cxn modelId="{A7BF5DC8-6FF9-47DF-8F67-EF223ECD6BC3}" type="presParOf" srcId="{74657D74-801B-4120-9BE2-FF4FC620DBED}" destId="{9F31847D-D95E-4944-AE20-2F34C3A0B78F}" srcOrd="0" destOrd="0" presId="urn:microsoft.com/office/officeart/2005/8/layout/process4"/>
    <dgm:cxn modelId="{E6C3E40C-E4B6-436E-A4F5-BEC66CEA81F9}" type="presParOf" srcId="{9A3EF989-54FA-41F3-9C91-BA105FEAA0F0}" destId="{F47CA2ED-F155-455D-8F31-BEB2A31FE7E2}" srcOrd="1" destOrd="0" presId="urn:microsoft.com/office/officeart/2005/8/layout/process4"/>
    <dgm:cxn modelId="{49848573-3AF4-4B3F-ABC1-6DEDC631B2C2}" type="presParOf" srcId="{9A3EF989-54FA-41F3-9C91-BA105FEAA0F0}" destId="{1430A251-B6BB-431B-9DC0-124B64BC91DB}" srcOrd="2" destOrd="0" presId="urn:microsoft.com/office/officeart/2005/8/layout/process4"/>
    <dgm:cxn modelId="{24C44A53-0C41-4AB1-9D3D-1F60A0F2A3DB}" type="presParOf" srcId="{1430A251-B6BB-431B-9DC0-124B64BC91DB}" destId="{0A3B288B-38C8-4FA7-B47D-75D6E3294972}" srcOrd="0" destOrd="0" presId="urn:microsoft.com/office/officeart/2005/8/layout/process4"/>
    <dgm:cxn modelId="{B24E76CD-6725-4EDB-BFE2-8A5C12BF0C0F}" type="presParOf" srcId="{1430A251-B6BB-431B-9DC0-124B64BC91DB}" destId="{038B4803-394C-428E-A7C9-82977696BC88}" srcOrd="1" destOrd="0" presId="urn:microsoft.com/office/officeart/2005/8/layout/process4"/>
    <dgm:cxn modelId="{3CC33CD4-2ECE-4208-AE4C-C5717E1D8738}" type="presParOf" srcId="{1430A251-B6BB-431B-9DC0-124B64BC91DB}" destId="{E17FDBAA-B264-46D0-B0AC-BFA3B9780DB1}" srcOrd="2" destOrd="0" presId="urn:microsoft.com/office/officeart/2005/8/layout/process4"/>
    <dgm:cxn modelId="{4B52F06C-D750-482B-B57C-0850C6E0A433}" type="presParOf" srcId="{E17FDBAA-B264-46D0-B0AC-BFA3B9780DB1}" destId="{1519A4F1-6136-436F-9D13-F80112A8984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BFDAE-4D7D-4238-839F-F91EF0C4335A}">
      <dsp:nvSpPr>
        <dsp:cNvPr id="0" name=""/>
        <dsp:cNvSpPr/>
      </dsp:nvSpPr>
      <dsp:spPr>
        <a:xfrm>
          <a:off x="0" y="5158"/>
          <a:ext cx="5928344" cy="17269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 goal of bail setting is to maximize release while simultaneously maximizing court appearance and public safety. Effective pretrial justice systems utilize risk-based decision-making to release or detain defendants while maintaining public safety and high levels of court appearance. </a:t>
          </a:r>
        </a:p>
      </dsp:txBody>
      <dsp:txXfrm>
        <a:off x="84301" y="89459"/>
        <a:ext cx="5759742" cy="1558318"/>
      </dsp:txXfrm>
    </dsp:sp>
    <dsp:sp modelId="{2AB53A09-1850-4945-84E9-158F28241686}">
      <dsp:nvSpPr>
        <dsp:cNvPr id="0" name=""/>
        <dsp:cNvSpPr/>
      </dsp:nvSpPr>
      <dsp:spPr>
        <a:xfrm>
          <a:off x="0" y="1783918"/>
          <a:ext cx="5928344" cy="17269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 98.12% of defendants supervised by Pretrial Services completed supervision with no Failure to Appears. </a:t>
          </a:r>
        </a:p>
      </dsp:txBody>
      <dsp:txXfrm>
        <a:off x="84301" y="1868219"/>
        <a:ext cx="5759742" cy="1558318"/>
      </dsp:txXfrm>
    </dsp:sp>
    <dsp:sp modelId="{625ABCED-9693-447B-BAE3-BBA0C0587B80}">
      <dsp:nvSpPr>
        <dsp:cNvPr id="0" name=""/>
        <dsp:cNvSpPr/>
      </dsp:nvSpPr>
      <dsp:spPr>
        <a:xfrm>
          <a:off x="0" y="3562678"/>
          <a:ext cx="5928344" cy="17269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94.57% of defendants supervised by Pretrial Services completed supervision win no new offenses. </a:t>
          </a:r>
        </a:p>
      </dsp:txBody>
      <dsp:txXfrm>
        <a:off x="84301" y="3646979"/>
        <a:ext cx="5759742" cy="15583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C9052-08FB-4D6F-BBD9-AE35F3021E57}">
      <dsp:nvSpPr>
        <dsp:cNvPr id="0" name=""/>
        <dsp:cNvSpPr/>
      </dsp:nvSpPr>
      <dsp:spPr>
        <a:xfrm>
          <a:off x="0" y="646"/>
          <a:ext cx="5928344" cy="15124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7A7A07-C74A-4428-93D2-23E887AE0C59}">
      <dsp:nvSpPr>
        <dsp:cNvPr id="0" name=""/>
        <dsp:cNvSpPr/>
      </dsp:nvSpPr>
      <dsp:spPr>
        <a:xfrm>
          <a:off x="457506" y="340940"/>
          <a:ext cx="831830" cy="831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D3C1F3-C4AA-4C93-AAB1-D75FB524C9D2}">
      <dsp:nvSpPr>
        <dsp:cNvPr id="0" name=""/>
        <dsp:cNvSpPr/>
      </dsp:nvSpPr>
      <dsp:spPr>
        <a:xfrm>
          <a:off x="1746843" y="646"/>
          <a:ext cx="4181500" cy="1512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64" tIns="160064" rIns="160064" bIns="160064" numCol="1" spcCol="1270" anchor="ctr" anchorCtr="0">
          <a:noAutofit/>
        </a:bodyPr>
        <a:lstStyle/>
        <a:p>
          <a:pPr marL="0" lvl="0" indent="0" algn="l" defTabSz="1111250">
            <a:lnSpc>
              <a:spcPct val="90000"/>
            </a:lnSpc>
            <a:spcBef>
              <a:spcPct val="0"/>
            </a:spcBef>
            <a:spcAft>
              <a:spcPct val="35000"/>
            </a:spcAft>
            <a:buNone/>
          </a:pPr>
          <a:r>
            <a:rPr lang="en-US" sz="2500" b="1" kern="1200" dirty="0"/>
            <a:t>Total Agencies Served: 55</a:t>
          </a:r>
          <a:endParaRPr lang="en-US" sz="2500" kern="1200" dirty="0"/>
        </a:p>
      </dsp:txBody>
      <dsp:txXfrm>
        <a:off x="1746843" y="646"/>
        <a:ext cx="4181500" cy="1512418"/>
      </dsp:txXfrm>
    </dsp:sp>
    <dsp:sp modelId="{62731314-F96A-464F-ADBA-91B5C7CF3A05}">
      <dsp:nvSpPr>
        <dsp:cNvPr id="0" name=""/>
        <dsp:cNvSpPr/>
      </dsp:nvSpPr>
      <dsp:spPr>
        <a:xfrm>
          <a:off x="0" y="1891169"/>
          <a:ext cx="5928344" cy="15124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7C2379-9E22-46AE-B52E-DDAF76E2C22D}">
      <dsp:nvSpPr>
        <dsp:cNvPr id="0" name=""/>
        <dsp:cNvSpPr/>
      </dsp:nvSpPr>
      <dsp:spPr>
        <a:xfrm>
          <a:off x="457506" y="2231463"/>
          <a:ext cx="831830" cy="831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25E6EB-36CB-4F43-B5B6-37567E8D6EB1}">
      <dsp:nvSpPr>
        <dsp:cNvPr id="0" name=""/>
        <dsp:cNvSpPr/>
      </dsp:nvSpPr>
      <dsp:spPr>
        <a:xfrm>
          <a:off x="1746843" y="1891169"/>
          <a:ext cx="4181500" cy="1512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64" tIns="160064" rIns="160064" bIns="160064" numCol="1" spcCol="1270" anchor="ctr" anchorCtr="0">
          <a:noAutofit/>
        </a:bodyPr>
        <a:lstStyle/>
        <a:p>
          <a:pPr marL="0" lvl="0" indent="0" algn="l" defTabSz="1111250">
            <a:lnSpc>
              <a:spcPct val="90000"/>
            </a:lnSpc>
            <a:spcBef>
              <a:spcPct val="0"/>
            </a:spcBef>
            <a:spcAft>
              <a:spcPct val="35000"/>
            </a:spcAft>
            <a:buNone/>
          </a:pPr>
          <a:r>
            <a:rPr lang="en-US" sz="2500" b="1" kern="1200" dirty="0"/>
            <a:t>Number of Hours Completed:  10,153</a:t>
          </a:r>
          <a:endParaRPr lang="en-US" sz="2500" kern="1200" dirty="0"/>
        </a:p>
      </dsp:txBody>
      <dsp:txXfrm>
        <a:off x="1746843" y="1891169"/>
        <a:ext cx="4181500" cy="1512418"/>
      </dsp:txXfrm>
    </dsp:sp>
    <dsp:sp modelId="{F3CE2F98-0E53-4AB3-B29F-7469A82ED11B}">
      <dsp:nvSpPr>
        <dsp:cNvPr id="0" name=""/>
        <dsp:cNvSpPr/>
      </dsp:nvSpPr>
      <dsp:spPr>
        <a:xfrm>
          <a:off x="0" y="3781692"/>
          <a:ext cx="5928344" cy="15124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1D2183-DEFE-434A-948A-141EC1B61814}">
      <dsp:nvSpPr>
        <dsp:cNvPr id="0" name=""/>
        <dsp:cNvSpPr/>
      </dsp:nvSpPr>
      <dsp:spPr>
        <a:xfrm>
          <a:off x="457506" y="4121986"/>
          <a:ext cx="831830" cy="831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F6BBAC-F09A-4CFE-BEDC-00D216035E74}">
      <dsp:nvSpPr>
        <dsp:cNvPr id="0" name=""/>
        <dsp:cNvSpPr/>
      </dsp:nvSpPr>
      <dsp:spPr>
        <a:xfrm>
          <a:off x="1746843" y="3781692"/>
          <a:ext cx="4181500" cy="1512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64" tIns="160064" rIns="160064" bIns="160064" numCol="1" spcCol="1270" anchor="ctr" anchorCtr="0">
          <a:noAutofit/>
        </a:bodyPr>
        <a:lstStyle/>
        <a:p>
          <a:pPr marL="0" lvl="0" indent="0" algn="l" defTabSz="1111250">
            <a:lnSpc>
              <a:spcPct val="90000"/>
            </a:lnSpc>
            <a:spcBef>
              <a:spcPct val="0"/>
            </a:spcBef>
            <a:spcAft>
              <a:spcPct val="35000"/>
            </a:spcAft>
            <a:buNone/>
          </a:pPr>
          <a:r>
            <a:rPr lang="en-US" sz="2500" b="1" kern="1200" dirty="0"/>
            <a:t>Total Value: $73,607.00</a:t>
          </a:r>
          <a:endParaRPr lang="en-US" sz="2500" kern="1200" dirty="0"/>
        </a:p>
      </dsp:txBody>
      <dsp:txXfrm>
        <a:off x="1746843" y="3781692"/>
        <a:ext cx="4181500" cy="1512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86AE7-8F43-4F38-9EB2-5A7A5B355FBB}">
      <dsp:nvSpPr>
        <dsp:cNvPr id="0" name=""/>
        <dsp:cNvSpPr/>
      </dsp:nvSpPr>
      <dsp:spPr>
        <a:xfrm>
          <a:off x="0" y="3195666"/>
          <a:ext cx="5928344" cy="2096703"/>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Snyder’s Food Service:  Department receives a monthly electronic commission payment for sales. </a:t>
          </a:r>
        </a:p>
      </dsp:txBody>
      <dsp:txXfrm>
        <a:off x="0" y="3195666"/>
        <a:ext cx="5928344" cy="1132219"/>
      </dsp:txXfrm>
    </dsp:sp>
    <dsp:sp modelId="{9F31847D-D95E-4944-AE20-2F34C3A0B78F}">
      <dsp:nvSpPr>
        <dsp:cNvPr id="0" name=""/>
        <dsp:cNvSpPr/>
      </dsp:nvSpPr>
      <dsp:spPr>
        <a:xfrm>
          <a:off x="0" y="4285951"/>
          <a:ext cx="5928344" cy="96448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6032" tIns="45720" rIns="256032"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t>2024 Revenue: $14,988.97</a:t>
          </a:r>
          <a:endParaRPr lang="en-US" sz="3600" kern="1200" dirty="0"/>
        </a:p>
      </dsp:txBody>
      <dsp:txXfrm>
        <a:off x="0" y="4285951"/>
        <a:ext cx="5928344" cy="964483"/>
      </dsp:txXfrm>
    </dsp:sp>
    <dsp:sp modelId="{038B4803-394C-428E-A7C9-82977696BC88}">
      <dsp:nvSpPr>
        <dsp:cNvPr id="0" name=""/>
        <dsp:cNvSpPr/>
      </dsp:nvSpPr>
      <dsp:spPr>
        <a:xfrm rot="10800000">
          <a:off x="0" y="2387"/>
          <a:ext cx="5928344" cy="3224729"/>
        </a:xfrm>
        <a:prstGeom prst="upArrowCallou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HomeWAV, LLC : participant telephone/video calls.  Department receives 40% commission check monthly for usage.  </a:t>
          </a:r>
        </a:p>
      </dsp:txBody>
      <dsp:txXfrm rot="-10800000">
        <a:off x="0" y="2387"/>
        <a:ext cx="5928344" cy="1131880"/>
      </dsp:txXfrm>
    </dsp:sp>
    <dsp:sp modelId="{1519A4F1-6136-436F-9D13-F80112A89843}">
      <dsp:nvSpPr>
        <dsp:cNvPr id="0" name=""/>
        <dsp:cNvSpPr/>
      </dsp:nvSpPr>
      <dsp:spPr>
        <a:xfrm>
          <a:off x="0" y="1134267"/>
          <a:ext cx="5928344" cy="96419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6032" tIns="45720" rIns="256032"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t>2024 Revenue: $19,511.51</a:t>
          </a:r>
          <a:endParaRPr lang="en-US" sz="3600" kern="1200" dirty="0"/>
        </a:p>
      </dsp:txBody>
      <dsp:txXfrm>
        <a:off x="0" y="1134267"/>
        <a:ext cx="5928344" cy="9641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31D828A-D7C6-4A47-A368-98AC9C5C5F9B}" type="datetimeFigureOut">
              <a:rPr lang="en-US" smtClean="0"/>
              <a:t>5/7/2025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CDD8B0-A8B2-4EA4-AB7E-0A0A63D5E00E}" type="slidenum">
              <a:rPr lang="en-US" smtClean="0"/>
              <a:t>‹#›</a:t>
            </a:fld>
            <a:endParaRPr lang="en-US" dirty="0"/>
          </a:p>
        </p:txBody>
      </p:sp>
    </p:spTree>
    <p:extLst>
      <p:ext uri="{BB962C8B-B14F-4D97-AF65-F5344CB8AC3E}">
        <p14:creationId xmlns:p14="http://schemas.microsoft.com/office/powerpoint/2010/main" val="218507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CDD8B0-A8B2-4EA4-AB7E-0A0A63D5E00E}" type="slidenum">
              <a:rPr lang="en-US" smtClean="0"/>
              <a:t>1</a:t>
            </a:fld>
            <a:endParaRPr lang="en-US" dirty="0"/>
          </a:p>
        </p:txBody>
      </p:sp>
    </p:spTree>
    <p:extLst>
      <p:ext uri="{BB962C8B-B14F-4D97-AF65-F5344CB8AC3E}">
        <p14:creationId xmlns:p14="http://schemas.microsoft.com/office/powerpoint/2010/main" val="4221628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CDD8B0-A8B2-4EA4-AB7E-0A0A63D5E00E}" type="slidenum">
              <a:rPr lang="en-US" smtClean="0"/>
              <a:t>25</a:t>
            </a:fld>
            <a:endParaRPr lang="en-US" dirty="0"/>
          </a:p>
        </p:txBody>
      </p:sp>
    </p:spTree>
    <p:extLst>
      <p:ext uri="{BB962C8B-B14F-4D97-AF65-F5344CB8AC3E}">
        <p14:creationId xmlns:p14="http://schemas.microsoft.com/office/powerpoint/2010/main" val="4170919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b="1" dirty="0">
                <a:solidFill>
                  <a:srgbClr val="000000"/>
                </a:solidFill>
                <a:effectLst/>
                <a:latin typeface="Courier New" panose="02070309020205020404" pitchFamily="49" charset="0"/>
                <a:ea typeface="Aptos" panose="020B0004020202020204" pitchFamily="34" charset="0"/>
                <a:cs typeface="Aptos" panose="020B0004020202020204" pitchFamily="34" charset="0"/>
              </a:rPr>
              <a:t>Chad Buzzard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800" b="1" dirty="0">
                <a:solidFill>
                  <a:srgbClr val="000000"/>
                </a:solidFill>
                <a:effectLst/>
                <a:latin typeface="Courier New" panose="02070309020205020404" pitchFamily="49" charset="0"/>
                <a:ea typeface="Aptos" panose="020B0004020202020204" pitchFamily="34" charset="0"/>
                <a:cs typeface="Aptos" panose="020B0004020202020204" pitchFamily="34" charset="0"/>
              </a:rPr>
              <a:t>Residential Shift Supervisor</a:t>
            </a: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4CDD8B0-A8B2-4EA4-AB7E-0A0A63D5E00E}" type="slidenum">
              <a:rPr lang="en-US" smtClean="0"/>
              <a:t>26</a:t>
            </a:fld>
            <a:endParaRPr lang="en-US" dirty="0"/>
          </a:p>
        </p:txBody>
      </p:sp>
    </p:spTree>
    <p:extLst>
      <p:ext uri="{BB962C8B-B14F-4D97-AF65-F5344CB8AC3E}">
        <p14:creationId xmlns:p14="http://schemas.microsoft.com/office/powerpoint/2010/main" val="2208614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CDD8B0-A8B2-4EA4-AB7E-0A0A63D5E00E}" type="slidenum">
              <a:rPr lang="en-US" smtClean="0"/>
              <a:t>4</a:t>
            </a:fld>
            <a:endParaRPr lang="en-US" dirty="0"/>
          </a:p>
        </p:txBody>
      </p:sp>
    </p:spTree>
    <p:extLst>
      <p:ext uri="{BB962C8B-B14F-4D97-AF65-F5344CB8AC3E}">
        <p14:creationId xmlns:p14="http://schemas.microsoft.com/office/powerpoint/2010/main" val="640984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CDD8B0-A8B2-4EA4-AB7E-0A0A63D5E00E}" type="slidenum">
              <a:rPr lang="en-US" smtClean="0"/>
              <a:t>6</a:t>
            </a:fld>
            <a:endParaRPr lang="en-US" dirty="0"/>
          </a:p>
        </p:txBody>
      </p:sp>
    </p:spTree>
    <p:extLst>
      <p:ext uri="{BB962C8B-B14F-4D97-AF65-F5344CB8AC3E}">
        <p14:creationId xmlns:p14="http://schemas.microsoft.com/office/powerpoint/2010/main" val="967157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Whitley County Pretrial Services Program:</a:t>
            </a:r>
          </a:p>
        </p:txBody>
      </p:sp>
      <p:sp>
        <p:nvSpPr>
          <p:cNvPr id="4" name="Slide Number Placeholder 3"/>
          <p:cNvSpPr>
            <a:spLocks noGrp="1"/>
          </p:cNvSpPr>
          <p:nvPr>
            <p:ph type="sldNum" sz="quarter" idx="5"/>
          </p:nvPr>
        </p:nvSpPr>
        <p:spPr/>
        <p:txBody>
          <a:bodyPr/>
          <a:lstStyle/>
          <a:p>
            <a:fld id="{C4CDD8B0-A8B2-4EA4-AB7E-0A0A63D5E00E}" type="slidenum">
              <a:rPr lang="en-US" smtClean="0"/>
              <a:t>8</a:t>
            </a:fld>
            <a:endParaRPr lang="en-US" dirty="0"/>
          </a:p>
        </p:txBody>
      </p:sp>
    </p:spTree>
    <p:extLst>
      <p:ext uri="{BB962C8B-B14F-4D97-AF65-F5344CB8AC3E}">
        <p14:creationId xmlns:p14="http://schemas.microsoft.com/office/powerpoint/2010/main" val="3800985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CDD8B0-A8B2-4EA4-AB7E-0A0A63D5E00E}" type="slidenum">
              <a:rPr lang="en-US" smtClean="0"/>
              <a:t>13</a:t>
            </a:fld>
            <a:endParaRPr lang="en-US" dirty="0"/>
          </a:p>
        </p:txBody>
      </p:sp>
    </p:spTree>
    <p:extLst>
      <p:ext uri="{BB962C8B-B14F-4D97-AF65-F5344CB8AC3E}">
        <p14:creationId xmlns:p14="http://schemas.microsoft.com/office/powerpoint/2010/main" val="2983271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CDD8B0-A8B2-4EA4-AB7E-0A0A63D5E00E}" type="slidenum">
              <a:rPr lang="en-US" smtClean="0"/>
              <a:t>14</a:t>
            </a:fld>
            <a:endParaRPr lang="en-US" dirty="0"/>
          </a:p>
        </p:txBody>
      </p:sp>
    </p:spTree>
    <p:extLst>
      <p:ext uri="{BB962C8B-B14F-4D97-AF65-F5344CB8AC3E}">
        <p14:creationId xmlns:p14="http://schemas.microsoft.com/office/powerpoint/2010/main" val="1038247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CDD8B0-A8B2-4EA4-AB7E-0A0A63D5E00E}" type="slidenum">
              <a:rPr lang="en-US" smtClean="0"/>
              <a:t>18</a:t>
            </a:fld>
            <a:endParaRPr lang="en-US" dirty="0"/>
          </a:p>
        </p:txBody>
      </p:sp>
    </p:spTree>
    <p:extLst>
      <p:ext uri="{BB962C8B-B14F-4D97-AF65-F5344CB8AC3E}">
        <p14:creationId xmlns:p14="http://schemas.microsoft.com/office/powerpoint/2010/main" val="275459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CDD8B0-A8B2-4EA4-AB7E-0A0A63D5E00E}" type="slidenum">
              <a:rPr lang="en-US" smtClean="0"/>
              <a:t>19</a:t>
            </a:fld>
            <a:endParaRPr lang="en-US" dirty="0"/>
          </a:p>
        </p:txBody>
      </p:sp>
    </p:spTree>
    <p:extLst>
      <p:ext uri="{BB962C8B-B14F-4D97-AF65-F5344CB8AC3E}">
        <p14:creationId xmlns:p14="http://schemas.microsoft.com/office/powerpoint/2010/main" val="2051472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CDD8B0-A8B2-4EA4-AB7E-0A0A63D5E00E}" type="slidenum">
              <a:rPr lang="en-US" smtClean="0"/>
              <a:t>20</a:t>
            </a:fld>
            <a:endParaRPr lang="en-US" dirty="0"/>
          </a:p>
        </p:txBody>
      </p:sp>
    </p:spTree>
    <p:extLst>
      <p:ext uri="{BB962C8B-B14F-4D97-AF65-F5344CB8AC3E}">
        <p14:creationId xmlns:p14="http://schemas.microsoft.com/office/powerpoint/2010/main" val="3188538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FD2D46DA-CE8F-483C-B517-A23B9BD4AA7F}" type="datetime1">
              <a:rPr lang="en-US" smtClean="0"/>
              <a:t>5/7/2025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dirty="0"/>
              <a:t>2024 Program Overview </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E9CC59F0-A9BF-44B5-BD55-2630F8E68DF3}" type="datetime1">
              <a:rPr lang="en-US" smtClean="0"/>
              <a:t>5/7/2025</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dirty="0"/>
              <a:t>2024 Program Overview </a:t>
            </a:r>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B537F9C8-9A0E-465C-A2BF-E3AA526CE96C}" type="datetime1">
              <a:rPr lang="en-US" smtClean="0"/>
              <a:t>5/7/2025</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dirty="0"/>
              <a:t>2024 Program Overview </a:t>
            </a:r>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C4F4380E-4AE4-40D2-BA7F-F83A03A15F22}" type="datetime1">
              <a:rPr lang="en-US" smtClean="0"/>
              <a:t>5/7/2025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2024 Program Overview </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B7949512-9BC0-46F2-9FD6-86AE9B8EB8F3}" type="datetime1">
              <a:rPr lang="en-US" smtClean="0"/>
              <a:t>5/7/2025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dirty="0"/>
              <a:t>2024 Program Overview </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802E154F-DB6D-424B-B601-B6B9C8603103}" type="datetime1">
              <a:rPr lang="en-US" smtClean="0"/>
              <a:t>5/7/2025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dirty="0"/>
              <a:t>2024 Program Overview </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1BCA7FAB-9DCC-45F7-ACE6-84DDA83F241B}" type="datetime1">
              <a:rPr lang="en-US" smtClean="0"/>
              <a:t>5/7/2025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dirty="0"/>
              <a:t>2024 Program Overview </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2FB62903-8841-4D30-9738-3B3C0C29164C}" type="datetime1">
              <a:rPr lang="en-US" smtClean="0"/>
              <a:t>5/7/2025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a:t>2024 Program Overview </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BF3BEE80-2063-4485-BF47-18C3DEFB6ABF}" type="datetime1">
              <a:rPr lang="en-US" smtClean="0"/>
              <a:t>5/7/2025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2024 Program Overview </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76AB2D45-18E1-4CC0-93C5-64AC96C07944}" type="datetime1">
              <a:rPr lang="en-US" smtClean="0"/>
              <a:t>5/7/2025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r>
              <a:rPr lang="en-US" dirty="0"/>
              <a:t>2024 Program Overview </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2A03878-2BC7-4835-8DC6-AEC4C257DB52}" type="datetime1">
              <a:rPr lang="en-US" smtClean="0"/>
              <a:t>5/7/2025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r>
              <a:rPr lang="en-US" dirty="0"/>
              <a:t>2024 Program Overview </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9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7793D0E1-7DEF-4048-9431-3CE8A55998C8}" type="datetime1">
              <a:rPr lang="en-US" smtClean="0"/>
              <a:t>5/7/2025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r>
              <a:rPr lang="en-US" dirty="0"/>
              <a:t>2024 Program Overview </a:t>
            </a:r>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hd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iga.in.gov/" TargetMode="External"/><Relationship Id="rId2" Type="http://schemas.openxmlformats.org/officeDocument/2006/relationships/hyperlink" Target="http://iga.in.gov/legislative/2021/bills/house/1068" TargetMode="Externa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title"/>
          </p:nvPr>
        </p:nvSpPr>
        <p:spPr/>
        <p:txBody>
          <a:bodyPr anchor="b">
            <a:normAutofit/>
          </a:bodyPr>
          <a:lstStyle/>
          <a:p>
            <a:br>
              <a:rPr lang="en-US" sz="3300" b="1" dirty="0"/>
            </a:br>
            <a:endParaRPr lang="en-US" sz="3300" b="1" dirty="0"/>
          </a:p>
        </p:txBody>
      </p:sp>
      <p:sp>
        <p:nvSpPr>
          <p:cNvPr id="6" name="Content Placeholder 5">
            <a:extLst>
              <a:ext uri="{FF2B5EF4-FFF2-40B4-BE49-F238E27FC236}">
                <a16:creationId xmlns:a16="http://schemas.microsoft.com/office/drawing/2014/main" id="{3DC61E68-9E53-4E0D-A675-DD35AF8342CE}"/>
              </a:ext>
            </a:extLst>
          </p:cNvPr>
          <p:cNvSpPr>
            <a:spLocks noGrp="1"/>
          </p:cNvSpPr>
          <p:nvPr>
            <p:ph idx="1"/>
          </p:nvPr>
        </p:nvSpPr>
        <p:spPr>
          <a:xfrm>
            <a:off x="4741817" y="261257"/>
            <a:ext cx="7450183" cy="5846299"/>
          </a:xfrm>
        </p:spPr>
        <p:txBody>
          <a:bodyPr/>
          <a:lstStyle/>
          <a:p>
            <a:pPr marL="0" indent="0">
              <a:buNone/>
            </a:pPr>
            <a:endParaRPr lang="en-US" dirty="0"/>
          </a:p>
          <a:p>
            <a:pPr marL="0" indent="0" algn="ctr">
              <a:buNone/>
            </a:pPr>
            <a:r>
              <a:rPr lang="en-US" sz="2800" b="1" dirty="0"/>
              <a:t>Whitley County Community Corrections</a:t>
            </a:r>
            <a:endParaRPr lang="en-US" sz="2800" dirty="0"/>
          </a:p>
          <a:p>
            <a:pPr marL="0" indent="0">
              <a:buNone/>
            </a:pPr>
            <a:endParaRPr lang="en-US" dirty="0"/>
          </a:p>
          <a:p>
            <a:pPr marL="0" indent="0">
              <a:buNone/>
            </a:pPr>
            <a:endParaRPr lang="en-US" dirty="0"/>
          </a:p>
          <a:p>
            <a:pPr marL="0" indent="0">
              <a:buNone/>
            </a:pPr>
            <a:r>
              <a:rPr lang="en-US" dirty="0"/>
              <a:t>The Indiana State Legislature passed the Community Corrections Act in 1980, which encouraged local counties to develop sentencing alternatives. At this time, many prisons were overcrowded and local jails were getting paid to house prisoners for the State.</a:t>
            </a:r>
          </a:p>
          <a:p>
            <a:pPr marL="0" indent="0">
              <a:buNone/>
            </a:pPr>
            <a:r>
              <a:rPr lang="en-US" dirty="0"/>
              <a:t>The ordinance to establish a Community Corrections Program in Whitley County was signed in July of 1990. Programming included Home Detention and Community Service supervision. Over the years stakeholders have expanded services to respond to local needs. </a:t>
            </a:r>
          </a:p>
          <a:p>
            <a:pPr marL="0" indent="0">
              <a:buNone/>
            </a:pPr>
            <a:endParaRPr lang="en-US"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body" sz="half" idx="2"/>
          </p:nvPr>
        </p:nvSpPr>
        <p:spPr/>
        <p:txBody>
          <a:bodyPr>
            <a:normAutofit/>
          </a:bodyPr>
          <a:lstStyle/>
          <a:p>
            <a:pPr algn="ctr"/>
            <a:r>
              <a:rPr lang="en-US" b="1" i="1" dirty="0"/>
              <a:t>Established July 1, 1990</a:t>
            </a:r>
          </a:p>
        </p:txBody>
      </p:sp>
      <p:sp>
        <p:nvSpPr>
          <p:cNvPr id="4" name="Footer Placeholder 3">
            <a:extLst>
              <a:ext uri="{FF2B5EF4-FFF2-40B4-BE49-F238E27FC236}">
                <a16:creationId xmlns:a16="http://schemas.microsoft.com/office/drawing/2014/main" id="{BD44365B-F10E-4E10-8E33-2F867883BC1E}"/>
              </a:ext>
            </a:extLst>
          </p:cNvPr>
          <p:cNvSpPr>
            <a:spLocks noGrp="1"/>
          </p:cNvSpPr>
          <p:nvPr>
            <p:ph type="ftr" sz="quarter" idx="11"/>
          </p:nvPr>
        </p:nvSpPr>
        <p:spPr/>
        <p:txBody>
          <a:bodyPr anchor="ctr">
            <a:normAutofit/>
          </a:bodyPr>
          <a:lstStyle/>
          <a:p>
            <a:pPr>
              <a:spcAft>
                <a:spcPts val="600"/>
              </a:spcAft>
            </a:pPr>
            <a:r>
              <a:rPr lang="en-US" sz="1000" dirty="0">
                <a:solidFill>
                  <a:schemeClr val="accent1">
                    <a:lumMod val="75000"/>
                  </a:schemeClr>
                </a:solidFill>
              </a:rPr>
              <a:t>2024 Program Overview </a:t>
            </a:r>
          </a:p>
        </p:txBody>
      </p:sp>
      <p:sp>
        <p:nvSpPr>
          <p:cNvPr id="5" name="Slide Number Placeholder 4">
            <a:extLst>
              <a:ext uri="{FF2B5EF4-FFF2-40B4-BE49-F238E27FC236}">
                <a16:creationId xmlns:a16="http://schemas.microsoft.com/office/drawing/2014/main" id="{4244AB7D-FCF7-70D0-67A9-C5FFA15A960C}"/>
              </a:ext>
            </a:extLst>
          </p:cNvPr>
          <p:cNvSpPr>
            <a:spLocks noGrp="1"/>
          </p:cNvSpPr>
          <p:nvPr>
            <p:ph type="sldNum" sz="quarter" idx="12"/>
          </p:nvPr>
        </p:nvSpPr>
        <p:spPr/>
        <p:txBody>
          <a:bodyPr/>
          <a:lstStyle/>
          <a:p>
            <a:fld id="{3A98EE3D-8CD1-4C3F-BD1C-C98C9596463C}" type="slidenum">
              <a:rPr lang="en-US" smtClean="0"/>
              <a:pPr/>
              <a:t>1</a:t>
            </a:fld>
            <a:endParaRPr lang="en-US" dirty="0"/>
          </a:p>
        </p:txBody>
      </p:sp>
      <p:pic>
        <p:nvPicPr>
          <p:cNvPr id="1026" name="Picture 2" descr="Image result for scales of justice">
            <a:extLst>
              <a:ext uri="{FF2B5EF4-FFF2-40B4-BE49-F238E27FC236}">
                <a16:creationId xmlns:a16="http://schemas.microsoft.com/office/drawing/2014/main" id="{71DD0742-6E0C-4B47-8254-68762F3679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70133" y="786383"/>
            <a:ext cx="2264230" cy="1467610"/>
          </a:xfrm>
          <a:prstGeom prst="rect">
            <a:avLst/>
          </a:prstGeom>
          <a:solidFill>
            <a:srgbClr val="FFFFFF"/>
          </a:solidFill>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40149-33E4-8DAD-2B73-2ED09189717E}"/>
              </a:ext>
            </a:extLst>
          </p:cNvPr>
          <p:cNvSpPr>
            <a:spLocks noGrp="1"/>
          </p:cNvSpPr>
          <p:nvPr>
            <p:ph type="title"/>
          </p:nvPr>
        </p:nvSpPr>
        <p:spPr/>
        <p:txBody>
          <a:bodyPr anchor="b">
            <a:noAutofit/>
          </a:bodyPr>
          <a:lstStyle/>
          <a:p>
            <a:pPr algn="ctr"/>
            <a:r>
              <a:rPr lang="en-US" sz="2000" b="1" dirty="0"/>
              <a:t>Community Corrections Local JRAC/Advisory Board</a:t>
            </a:r>
          </a:p>
        </p:txBody>
      </p:sp>
      <p:sp>
        <p:nvSpPr>
          <p:cNvPr id="3" name="Content Placeholder 2">
            <a:extLst>
              <a:ext uri="{FF2B5EF4-FFF2-40B4-BE49-F238E27FC236}">
                <a16:creationId xmlns:a16="http://schemas.microsoft.com/office/drawing/2014/main" id="{957889CD-002C-B4BA-AB39-8555A93C7C60}"/>
              </a:ext>
            </a:extLst>
          </p:cNvPr>
          <p:cNvSpPr>
            <a:spLocks noGrp="1"/>
          </p:cNvSpPr>
          <p:nvPr>
            <p:ph idx="1"/>
          </p:nvPr>
        </p:nvSpPr>
        <p:spPr>
          <a:xfrm>
            <a:off x="5458984" y="1950720"/>
            <a:ext cx="5928344" cy="4156836"/>
          </a:xfrm>
        </p:spPr>
        <p:txBody>
          <a:bodyPr>
            <a:normAutofit/>
          </a:bodyPr>
          <a:lstStyle/>
          <a:p>
            <a:endParaRPr lang="en-US" sz="1200" dirty="0"/>
          </a:p>
          <a:p>
            <a:endParaRPr lang="en-US" sz="1200" dirty="0"/>
          </a:p>
          <a:p>
            <a:endParaRPr lang="en-US" sz="1200" dirty="0"/>
          </a:p>
          <a:p>
            <a:r>
              <a:rPr lang="en-US" sz="1400" dirty="0"/>
              <a:t>The Community Corrections Advisory Board and Local JRAC continue to work with community partners to identify gaps is services.  This collaboration has allowed for additional mental health services.  Bowen Health now offers after hours on-call services for adults in Whitley County.  Credentialed staff are available to provide crisis response care to residents of Whitley County. The Board will continue to work on expanding housing opportunities and other re-entry services for those being released from incarceration. </a:t>
            </a:r>
            <a:endParaRPr lang="en-US" dirty="0"/>
          </a:p>
        </p:txBody>
      </p:sp>
      <p:sp>
        <p:nvSpPr>
          <p:cNvPr id="9" name="Text Placeholder 3">
            <a:extLst>
              <a:ext uri="{FF2B5EF4-FFF2-40B4-BE49-F238E27FC236}">
                <a16:creationId xmlns:a16="http://schemas.microsoft.com/office/drawing/2014/main" id="{16C2D7A9-189E-FB7E-2742-F40333C2BD82}"/>
              </a:ext>
            </a:extLst>
          </p:cNvPr>
          <p:cNvSpPr>
            <a:spLocks noGrp="1"/>
          </p:cNvSpPr>
          <p:nvPr>
            <p:ph type="body" sz="half" idx="2"/>
          </p:nvPr>
        </p:nvSpPr>
        <p:spPr/>
        <p:txBody>
          <a:bodyPr>
            <a:normAutofit fontScale="92500" lnSpcReduction="10000"/>
          </a:bodyPr>
          <a:lstStyle/>
          <a:p>
            <a:r>
              <a:rPr lang="en-US" sz="1300" b="0" i="0" dirty="0">
                <a:solidFill>
                  <a:schemeClr val="accent2">
                    <a:lumMod val="75000"/>
                  </a:schemeClr>
                </a:solidFill>
                <a:effectLst/>
                <a:latin typeface="Open Sans" panose="020B0606030504020204" pitchFamily="34" charset="0"/>
              </a:rPr>
              <a:t>Governor Holcomb signed </a:t>
            </a:r>
            <a:r>
              <a:rPr lang="en-US" sz="1300" b="0" i="0" u="sng" dirty="0">
                <a:solidFill>
                  <a:schemeClr val="accent2">
                    <a:lumMod val="75000"/>
                  </a:schemeClr>
                </a:solidFill>
                <a:effectLst/>
                <a:latin typeface="Open Sans" panose="020B0606030504020204" pitchFamily="34" charset="0"/>
                <a:hlinkClick r:id="rId2">
                  <a:extLst>
                    <a:ext uri="{A12FA001-AC4F-418D-AE19-62706E023703}">
                      <ahyp:hlinkClr xmlns:ahyp="http://schemas.microsoft.com/office/drawing/2018/hyperlinkcolor" val="tx"/>
                    </a:ext>
                  </a:extLst>
                </a:hlinkClick>
              </a:rPr>
              <a:t>House Enrolled Act 1068</a:t>
            </a:r>
            <a:r>
              <a:rPr lang="en-US" sz="1300" b="0" i="0" dirty="0">
                <a:solidFill>
                  <a:schemeClr val="accent2">
                    <a:lumMod val="75000"/>
                  </a:schemeClr>
                </a:solidFill>
                <a:effectLst/>
                <a:latin typeface="Open Sans" panose="020B0606030504020204" pitchFamily="34" charset="0"/>
              </a:rPr>
              <a:t> into law on April 8, 2021 (effective July 1, 2021), establishing a local Justice Reinvestment Advisory Council (Local JRAC) in each county [</a:t>
            </a:r>
            <a:r>
              <a:rPr lang="en-US" sz="1300" b="0" i="0" u="sng" dirty="0">
                <a:solidFill>
                  <a:schemeClr val="accent2">
                    <a:lumMod val="75000"/>
                  </a:schemeClr>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IC 33-38-9.5-4</a:t>
            </a:r>
            <a:r>
              <a:rPr lang="en-US" sz="1300" b="0" i="0" dirty="0">
                <a:solidFill>
                  <a:schemeClr val="accent2">
                    <a:lumMod val="75000"/>
                  </a:schemeClr>
                </a:solidFill>
                <a:effectLst/>
                <a:latin typeface="Open Sans" panose="020B0606030504020204" pitchFamily="34" charset="0"/>
              </a:rPr>
              <a:t>].  </a:t>
            </a:r>
            <a:r>
              <a:rPr lang="en-US" sz="1300" dirty="0"/>
              <a:t>Local JRACs are required to promote the use of evidence-based and best practices in the areas of community-based sentencing alternatives and recidivism reduction; review, evaluate, and make recommendations about local practices (community-based corrections and jail overcrowding); compile reports as directed by the State JRAC; and communicate with the State JRAC to establish and implement best practices and to ensure consistent collection and reporting of data.  The Whitley County Community Corrections Advisory Board also serves as the local JRAC.  </a:t>
            </a:r>
          </a:p>
          <a:p>
            <a:endParaRPr lang="en-US" sz="1200" dirty="0">
              <a:solidFill>
                <a:schemeClr val="accent2">
                  <a:lumMod val="75000"/>
                </a:schemeClr>
              </a:solidFill>
            </a:endParaRPr>
          </a:p>
        </p:txBody>
      </p:sp>
      <p:sp>
        <p:nvSpPr>
          <p:cNvPr id="4" name="Footer Placeholder 3">
            <a:extLst>
              <a:ext uri="{FF2B5EF4-FFF2-40B4-BE49-F238E27FC236}">
                <a16:creationId xmlns:a16="http://schemas.microsoft.com/office/drawing/2014/main" id="{33B8E0FA-3237-867D-EAFC-FD1C1B31BC62}"/>
              </a:ext>
            </a:extLst>
          </p:cNvPr>
          <p:cNvSpPr>
            <a:spLocks noGrp="1"/>
          </p:cNvSpPr>
          <p:nvPr>
            <p:ph type="ftr" sz="quarter" idx="11"/>
          </p:nvPr>
        </p:nvSpPr>
        <p:spPr/>
        <p:txBody>
          <a:bodyPr anchor="ctr">
            <a:normAutofit/>
          </a:bodyPr>
          <a:lstStyle/>
          <a:p>
            <a:pPr>
              <a:spcAft>
                <a:spcPts val="600"/>
              </a:spcAft>
            </a:pPr>
            <a:r>
              <a:rPr lang="en-US" sz="1000" dirty="0">
                <a:solidFill>
                  <a:schemeClr val="accent1">
                    <a:lumMod val="75000"/>
                  </a:schemeClr>
                </a:solidFill>
              </a:rPr>
              <a:t>2024 Program Overview </a:t>
            </a:r>
          </a:p>
        </p:txBody>
      </p:sp>
      <p:pic>
        <p:nvPicPr>
          <p:cNvPr id="6" name="Picture 5">
            <a:extLst>
              <a:ext uri="{FF2B5EF4-FFF2-40B4-BE49-F238E27FC236}">
                <a16:creationId xmlns:a16="http://schemas.microsoft.com/office/drawing/2014/main" id="{E7568759-AB09-4D54-DA56-4739A3BAFA6B}"/>
              </a:ext>
            </a:extLst>
          </p:cNvPr>
          <p:cNvPicPr>
            <a:picLocks noChangeAspect="1"/>
          </p:cNvPicPr>
          <p:nvPr/>
        </p:nvPicPr>
        <p:blipFill>
          <a:blip r:embed="rId4"/>
          <a:stretch>
            <a:fillRect/>
          </a:stretch>
        </p:blipFill>
        <p:spPr>
          <a:xfrm>
            <a:off x="5458983" y="0"/>
            <a:ext cx="3629532" cy="1818640"/>
          </a:xfrm>
          <a:prstGeom prst="rect">
            <a:avLst/>
          </a:prstGeom>
        </p:spPr>
      </p:pic>
      <p:sp>
        <p:nvSpPr>
          <p:cNvPr id="5" name="Slide Number Placeholder 4">
            <a:extLst>
              <a:ext uri="{FF2B5EF4-FFF2-40B4-BE49-F238E27FC236}">
                <a16:creationId xmlns:a16="http://schemas.microsoft.com/office/drawing/2014/main" id="{4862F361-5FD7-CFAE-C2F4-582BC66A13AC}"/>
              </a:ext>
            </a:extLst>
          </p:cNvPr>
          <p:cNvSpPr>
            <a:spLocks noGrp="1"/>
          </p:cNvSpPr>
          <p:nvPr>
            <p:ph type="sldNum" sz="quarter" idx="12"/>
          </p:nvPr>
        </p:nvSpPr>
        <p:spPr/>
        <p:txBody>
          <a:bodyPr/>
          <a:lstStyle/>
          <a:p>
            <a:fld id="{3A98EE3D-8CD1-4C3F-BD1C-C98C9596463C}" type="slidenum">
              <a:rPr lang="en-US" smtClean="0"/>
              <a:pPr/>
              <a:t>10</a:t>
            </a:fld>
            <a:endParaRPr lang="en-US" dirty="0"/>
          </a:p>
        </p:txBody>
      </p:sp>
    </p:spTree>
    <p:extLst>
      <p:ext uri="{BB962C8B-B14F-4D97-AF65-F5344CB8AC3E}">
        <p14:creationId xmlns:p14="http://schemas.microsoft.com/office/powerpoint/2010/main" val="1092349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4845F-EDC4-408B-95F6-90C5CCF17269}"/>
              </a:ext>
            </a:extLst>
          </p:cNvPr>
          <p:cNvSpPr>
            <a:spLocks noGrp="1"/>
          </p:cNvSpPr>
          <p:nvPr>
            <p:ph type="title"/>
          </p:nvPr>
        </p:nvSpPr>
        <p:spPr/>
        <p:txBody>
          <a:bodyPr>
            <a:normAutofit/>
          </a:bodyPr>
          <a:lstStyle/>
          <a:p>
            <a:pPr algn="ctr"/>
            <a:r>
              <a:rPr lang="en-US" sz="2400" b="1" dirty="0">
                <a:solidFill>
                  <a:schemeClr val="accent2">
                    <a:lumMod val="75000"/>
                  </a:schemeClr>
                </a:solidFill>
              </a:rPr>
              <a:t>Programs facilitated by </a:t>
            </a:r>
            <a:br>
              <a:rPr lang="en-US" sz="2400" b="1" dirty="0">
                <a:solidFill>
                  <a:schemeClr val="accent2">
                    <a:lumMod val="75000"/>
                  </a:schemeClr>
                </a:solidFill>
              </a:rPr>
            </a:br>
            <a:r>
              <a:rPr lang="en-US" sz="2400" b="1" dirty="0">
                <a:solidFill>
                  <a:schemeClr val="accent2">
                    <a:lumMod val="75000"/>
                  </a:schemeClr>
                </a:solidFill>
              </a:rPr>
              <a:t>Community Corrections and Probation staff. </a:t>
            </a:r>
          </a:p>
        </p:txBody>
      </p:sp>
      <p:sp>
        <p:nvSpPr>
          <p:cNvPr id="3" name="Content Placeholder 2">
            <a:extLst>
              <a:ext uri="{FF2B5EF4-FFF2-40B4-BE49-F238E27FC236}">
                <a16:creationId xmlns:a16="http://schemas.microsoft.com/office/drawing/2014/main" id="{EC9BE72F-6996-4260-A9DD-7993AED7817D}"/>
              </a:ext>
            </a:extLst>
          </p:cNvPr>
          <p:cNvSpPr>
            <a:spLocks noGrp="1"/>
          </p:cNvSpPr>
          <p:nvPr>
            <p:ph idx="1"/>
          </p:nvPr>
        </p:nvSpPr>
        <p:spPr/>
        <p:txBody>
          <a:bodyPr>
            <a:normAutofit/>
          </a:bodyPr>
          <a:lstStyle/>
          <a:p>
            <a:r>
              <a:rPr lang="en-US" b="1" dirty="0">
                <a:solidFill>
                  <a:schemeClr val="accent2">
                    <a:lumMod val="75000"/>
                  </a:schemeClr>
                </a:solidFill>
              </a:rPr>
              <a:t>Alcohol and Drug Program Education Programs: </a:t>
            </a:r>
            <a:r>
              <a:rPr lang="en-US" dirty="0"/>
              <a:t>Julie Jensen-Kelley, Community Corrections Deputy Director and Bryan House, Community Corrections Program Facilitator</a:t>
            </a:r>
          </a:p>
          <a:p>
            <a:r>
              <a:rPr lang="en-US" b="1" dirty="0">
                <a:solidFill>
                  <a:schemeClr val="accent2">
                    <a:lumMod val="75000"/>
                  </a:schemeClr>
                </a:solidFill>
              </a:rPr>
              <a:t>Moral Reconation Therapy (MRT): </a:t>
            </a:r>
            <a:r>
              <a:rPr lang="en-US" dirty="0"/>
              <a:t>Ian Desch, Probation Officer</a:t>
            </a:r>
          </a:p>
          <a:p>
            <a:r>
              <a:rPr lang="en-US" b="1" dirty="0">
                <a:solidFill>
                  <a:schemeClr val="accent2">
                    <a:lumMod val="75000"/>
                  </a:schemeClr>
                </a:solidFill>
              </a:rPr>
              <a:t>Domestic Violence Therapy (DVT): </a:t>
            </a:r>
            <a:r>
              <a:rPr lang="en-US" dirty="0"/>
              <a:t>Ian Desch, Probation Officer</a:t>
            </a:r>
          </a:p>
          <a:p>
            <a:r>
              <a:rPr lang="en-US" b="1" dirty="0">
                <a:solidFill>
                  <a:schemeClr val="accent2">
                    <a:lumMod val="75000"/>
                  </a:schemeClr>
                </a:solidFill>
              </a:rPr>
              <a:t>Relapse Prevention: </a:t>
            </a:r>
            <a:r>
              <a:rPr lang="en-US" dirty="0"/>
              <a:t>Julie Jensen-Kelley, Community Corrections Deputy Director</a:t>
            </a:r>
          </a:p>
          <a:p>
            <a:r>
              <a:rPr lang="en-US" b="1" dirty="0">
                <a:solidFill>
                  <a:schemeClr val="accent2">
                    <a:lumMod val="75000"/>
                  </a:schemeClr>
                </a:solidFill>
              </a:rPr>
              <a:t>Seeking Safety: </a:t>
            </a:r>
            <a:r>
              <a:rPr lang="en-US" dirty="0">
                <a:solidFill>
                  <a:schemeClr val="tx1"/>
                </a:solidFill>
              </a:rPr>
              <a:t>Liane Lundquist-Minier</a:t>
            </a:r>
            <a:r>
              <a:rPr lang="en-US" dirty="0"/>
              <a:t>, Program Facilitator</a:t>
            </a:r>
          </a:p>
          <a:p>
            <a:r>
              <a:rPr lang="en-US" b="1" dirty="0">
                <a:solidFill>
                  <a:schemeClr val="accent2">
                    <a:lumMod val="75000"/>
                  </a:schemeClr>
                </a:solidFill>
              </a:rPr>
              <a:t>Trauma MRT: </a:t>
            </a:r>
            <a:r>
              <a:rPr lang="en-US" dirty="0"/>
              <a:t>Karah Gist, Community Corrections Case Manager</a:t>
            </a:r>
          </a:p>
          <a:p>
            <a:r>
              <a:rPr lang="en-US" b="1" dirty="0">
                <a:solidFill>
                  <a:schemeClr val="accent2">
                    <a:lumMod val="75000"/>
                  </a:schemeClr>
                </a:solidFill>
              </a:rPr>
              <a:t>Matrix: </a:t>
            </a:r>
            <a:r>
              <a:rPr lang="en-US" dirty="0"/>
              <a:t>Liane Lundquist-Minier, Program Facilitator</a:t>
            </a:r>
          </a:p>
        </p:txBody>
      </p:sp>
      <p:sp>
        <p:nvSpPr>
          <p:cNvPr id="4" name="Footer Placeholder 3">
            <a:extLst>
              <a:ext uri="{FF2B5EF4-FFF2-40B4-BE49-F238E27FC236}">
                <a16:creationId xmlns:a16="http://schemas.microsoft.com/office/drawing/2014/main" id="{5190DF0F-7D59-412D-B05A-E63B6913DA62}"/>
              </a:ext>
            </a:extLst>
          </p:cNvPr>
          <p:cNvSpPr>
            <a:spLocks noGrp="1"/>
          </p:cNvSpPr>
          <p:nvPr>
            <p:ph type="ftr" sz="quarter" idx="11"/>
          </p:nvPr>
        </p:nvSpPr>
        <p:spPr>
          <a:xfrm>
            <a:off x="0" y="6478537"/>
            <a:ext cx="6818262" cy="365125"/>
          </a:xfrm>
        </p:spPr>
        <p:txBody>
          <a:bodyPr/>
          <a:lstStyle/>
          <a:p>
            <a:r>
              <a:rPr lang="en-US" sz="1000" dirty="0">
                <a:solidFill>
                  <a:schemeClr val="accent1">
                    <a:lumMod val="75000"/>
                  </a:schemeClr>
                </a:solidFill>
              </a:rPr>
              <a:t>2024 Program Overview </a:t>
            </a:r>
          </a:p>
        </p:txBody>
      </p:sp>
      <p:sp>
        <p:nvSpPr>
          <p:cNvPr id="5" name="Slide Number Placeholder 4">
            <a:extLst>
              <a:ext uri="{FF2B5EF4-FFF2-40B4-BE49-F238E27FC236}">
                <a16:creationId xmlns:a16="http://schemas.microsoft.com/office/drawing/2014/main" id="{811CBB96-C4E3-7092-290C-181701CD5819}"/>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2127507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3B9F1-3CAD-4B3B-B7C7-4F88E155747F}"/>
              </a:ext>
            </a:extLst>
          </p:cNvPr>
          <p:cNvSpPr>
            <a:spLocks noGrp="1"/>
          </p:cNvSpPr>
          <p:nvPr>
            <p:ph type="title"/>
          </p:nvPr>
        </p:nvSpPr>
        <p:spPr>
          <a:xfrm>
            <a:off x="222191" y="328773"/>
            <a:ext cx="10933489" cy="1408587"/>
          </a:xfrm>
        </p:spPr>
        <p:txBody>
          <a:bodyPr>
            <a:normAutofit/>
          </a:bodyPr>
          <a:lstStyle/>
          <a:p>
            <a:pPr algn="ctr"/>
            <a:r>
              <a:rPr lang="en-US" sz="2800" b="1" dirty="0">
                <a:solidFill>
                  <a:schemeClr val="accent2">
                    <a:lumMod val="75000"/>
                  </a:schemeClr>
                </a:solidFill>
              </a:rPr>
              <a:t>Quality Correctional Care Residential Services </a:t>
            </a:r>
            <a:br>
              <a:rPr lang="en-US" sz="2800" b="1" dirty="0">
                <a:solidFill>
                  <a:schemeClr val="accent2">
                    <a:lumMod val="75000"/>
                  </a:schemeClr>
                </a:solidFill>
              </a:rPr>
            </a:br>
            <a:endParaRPr lang="en-US" sz="2800" b="1" dirty="0">
              <a:solidFill>
                <a:schemeClr val="accent2">
                  <a:lumMod val="75000"/>
                </a:schemeClr>
              </a:solidFill>
            </a:endParaRPr>
          </a:p>
        </p:txBody>
      </p:sp>
      <p:sp>
        <p:nvSpPr>
          <p:cNvPr id="3" name="Content Placeholder 2">
            <a:extLst>
              <a:ext uri="{FF2B5EF4-FFF2-40B4-BE49-F238E27FC236}">
                <a16:creationId xmlns:a16="http://schemas.microsoft.com/office/drawing/2014/main" id="{85296BE8-10DA-4069-AB0B-FF94C0407B86}"/>
              </a:ext>
            </a:extLst>
          </p:cNvPr>
          <p:cNvSpPr>
            <a:spLocks noGrp="1"/>
          </p:cNvSpPr>
          <p:nvPr>
            <p:ph idx="1"/>
          </p:nvPr>
        </p:nvSpPr>
        <p:spPr>
          <a:xfrm>
            <a:off x="437882" y="2108201"/>
            <a:ext cx="10856890" cy="3970627"/>
          </a:xfrm>
        </p:spPr>
        <p:txBody>
          <a:bodyPr>
            <a:normAutofit fontScale="92500" lnSpcReduction="20000"/>
          </a:bodyPr>
          <a:lstStyle/>
          <a:p>
            <a:pPr marL="0" marR="0" lvl="0" indent="0">
              <a:lnSpc>
                <a:spcPct val="120000"/>
              </a:lnSpc>
              <a:spcBef>
                <a:spcPts val="0"/>
              </a:spcBef>
              <a:spcAft>
                <a:spcPts val="0"/>
              </a:spcAft>
              <a:buNone/>
              <a:tabLst>
                <a:tab pos="381000" algn="l"/>
              </a:tabLst>
            </a:pPr>
            <a:r>
              <a:rPr lang="en-US" sz="1600" b="1" dirty="0">
                <a:solidFill>
                  <a:schemeClr val="accent2">
                    <a:lumMod val="75000"/>
                  </a:schemeClr>
                </a:solidFill>
                <a:cs typeface="Arial" panose="020B0604020202020204" pitchFamily="34" charset="0"/>
              </a:rPr>
              <a:t>Residential Work Release Participants</a:t>
            </a:r>
            <a:r>
              <a:rPr lang="en-US" b="1" dirty="0">
                <a:solidFill>
                  <a:srgbClr val="58595B"/>
                </a:solidFill>
                <a:cs typeface="Arial" panose="020B0604020202020204" pitchFamily="34" charset="0"/>
              </a:rPr>
              <a:t> </a:t>
            </a:r>
          </a:p>
          <a:p>
            <a:pPr marL="0" marR="0" lvl="0" indent="0">
              <a:lnSpc>
                <a:spcPct val="120000"/>
              </a:lnSpc>
              <a:spcBef>
                <a:spcPts val="0"/>
              </a:spcBef>
              <a:spcAft>
                <a:spcPts val="0"/>
              </a:spcAft>
              <a:buNone/>
              <a:tabLst>
                <a:tab pos="381000" algn="l"/>
              </a:tabLst>
            </a:pPr>
            <a:endParaRPr lang="en-US" sz="1800" dirty="0">
              <a:solidFill>
                <a:srgbClr val="404040"/>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Aptos" panose="020B0004020202020204" pitchFamily="34" charset="0"/>
              </a:rPr>
              <a:t>Intake assessments</a:t>
            </a:r>
            <a:endParaRPr lang="en-US" sz="1800" dirty="0">
              <a:effectLst/>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Aptos" panose="020B0004020202020204" pitchFamily="34" charset="0"/>
              </a:rPr>
              <a:t>Programming referrals</a:t>
            </a:r>
            <a:endParaRPr lang="en-US" sz="1800" dirty="0">
              <a:effectLst/>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Aptos" panose="020B0004020202020204" pitchFamily="34" charset="0"/>
              </a:rPr>
              <a:t>Individual counseling services</a:t>
            </a:r>
            <a:endParaRPr lang="en-US" sz="1800" dirty="0">
              <a:effectLst/>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Aptos" panose="020B0004020202020204" pitchFamily="34" charset="0"/>
              </a:rPr>
              <a:t>Mental health educational classes		</a:t>
            </a:r>
            <a:r>
              <a:rPr lang="en-US" sz="1800" b="1" dirty="0">
                <a:solidFill>
                  <a:schemeClr val="accent2">
                    <a:lumMod val="75000"/>
                  </a:schemeClr>
                </a:solidFill>
              </a:rPr>
              <a:t> Lynsee Staker, Qualified Mental Health Provider</a:t>
            </a:r>
            <a:endParaRPr lang="en-US" sz="1800" dirty="0">
              <a:solidFill>
                <a:srgbClr val="000000"/>
              </a:solidFill>
              <a:effectLst/>
              <a:ea typeface="Times New Roman" panose="02020603050405020304" pitchFamily="18" charset="0"/>
              <a:cs typeface="Aptos" panose="020B0004020202020204" pitchFamily="34" charset="0"/>
            </a:endParaRPr>
          </a:p>
          <a:p>
            <a:pPr marL="0" marR="0">
              <a:spcBef>
                <a:spcPts val="0"/>
              </a:spcBef>
              <a:spcAft>
                <a:spcPts val="0"/>
              </a:spcAft>
            </a:pPr>
            <a:endParaRPr lang="en-US" sz="1800" dirty="0">
              <a:effectLst/>
              <a:ea typeface="Aptos" panose="020B0004020202020204" pitchFamily="34" charset="0"/>
              <a:cs typeface="Aptos" panose="020B0004020202020204" pitchFamily="34" charset="0"/>
            </a:endParaRPr>
          </a:p>
          <a:p>
            <a:pPr marL="0" marR="0" indent="0">
              <a:spcBef>
                <a:spcPts val="0"/>
              </a:spcBef>
              <a:spcAft>
                <a:spcPts val="0"/>
              </a:spcAft>
              <a:buNone/>
            </a:pPr>
            <a:r>
              <a:rPr lang="en-US" sz="1600" b="1" dirty="0">
                <a:solidFill>
                  <a:schemeClr val="accent2">
                    <a:lumMod val="75000"/>
                  </a:schemeClr>
                </a:solidFill>
                <a:effectLst/>
                <a:ea typeface="Calibri" panose="020F0502020204030204" pitchFamily="34" charset="0"/>
                <a:cs typeface="Arial" panose="020B0604020202020204" pitchFamily="34" charset="0"/>
              </a:rPr>
              <a:t>Re-entry/JCAP Participants</a:t>
            </a:r>
          </a:p>
          <a:p>
            <a:pPr marL="0" marR="0">
              <a:spcBef>
                <a:spcPts val="0"/>
              </a:spcBef>
              <a:spcAft>
                <a:spcPts val="0"/>
              </a:spcAft>
            </a:pPr>
            <a:endParaRPr lang="en-US" sz="1800" dirty="0">
              <a:solidFill>
                <a:srgbClr val="404040"/>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Aptos" panose="020B0004020202020204" pitchFamily="34" charset="0"/>
              </a:rPr>
              <a:t>Intake assessments</a:t>
            </a:r>
            <a:endParaRPr lang="en-US" sz="1800" dirty="0">
              <a:effectLst/>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Aptos" panose="020B0004020202020204" pitchFamily="34" charset="0"/>
              </a:rPr>
              <a:t>Individual counseling services</a:t>
            </a:r>
            <a:endParaRPr lang="en-US" sz="1800" dirty="0">
              <a:effectLst/>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Aptos" panose="020B0004020202020204" pitchFamily="34" charset="0"/>
              </a:rPr>
              <a:t>Group and individual skills</a:t>
            </a:r>
            <a:endParaRPr lang="en-US" sz="1800" dirty="0">
              <a:effectLst/>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Aptos" panose="020B0004020202020204" pitchFamily="34" charset="0"/>
              </a:rPr>
              <a:t>Relapse prevention</a:t>
            </a:r>
            <a:endParaRPr lang="en-US" sz="1800" dirty="0">
              <a:effectLst/>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Aptos" panose="020B0004020202020204" pitchFamily="34" charset="0"/>
              </a:rPr>
              <a:t>Case management</a:t>
            </a:r>
            <a:endParaRPr lang="en-US" sz="1800" dirty="0">
              <a:effectLst/>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Aptos" panose="020B0004020202020204" pitchFamily="34" charset="0"/>
              </a:rPr>
              <a:t>MRT programming</a:t>
            </a:r>
            <a:endParaRPr lang="en-US" sz="1800" dirty="0">
              <a:effectLst/>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Aptos" panose="020B0004020202020204" pitchFamily="34" charset="0"/>
              </a:rPr>
              <a:t>Anger Management programming</a:t>
            </a:r>
          </a:p>
          <a:p>
            <a:pPr marL="0" marR="0">
              <a:spcBef>
                <a:spcPts val="0"/>
              </a:spcBef>
              <a:spcAft>
                <a:spcPts val="0"/>
              </a:spcAft>
            </a:pPr>
            <a:endParaRPr lang="en-US" sz="1800" dirty="0">
              <a:solidFill>
                <a:srgbClr val="000000"/>
              </a:solidFill>
              <a:effectLst/>
              <a:ea typeface="Times New Roman" panose="02020603050405020304" pitchFamily="18" charset="0"/>
              <a:cs typeface="Aptos" panose="020B0004020202020204" pitchFamily="34" charset="0"/>
            </a:endParaRPr>
          </a:p>
          <a:p>
            <a:pPr marL="0" marR="0">
              <a:spcBef>
                <a:spcPts val="0"/>
              </a:spcBef>
              <a:spcAft>
                <a:spcPts val="0"/>
              </a:spcAft>
            </a:pPr>
            <a:endParaRPr lang="en-US" sz="1800" dirty="0">
              <a:effectLst/>
              <a:ea typeface="Aptos" panose="020B0004020202020204" pitchFamily="34" charset="0"/>
              <a:cs typeface="Aptos" panose="020B0004020202020204" pitchFamily="34" charset="0"/>
            </a:endParaRPr>
          </a:p>
          <a:p>
            <a:pPr marL="0" marR="0">
              <a:spcBef>
                <a:spcPts val="0"/>
              </a:spcBef>
              <a:spcAft>
                <a:spcPts val="0"/>
              </a:spcAft>
            </a:pPr>
            <a:endParaRPr lang="en-US" sz="1800" dirty="0">
              <a:effectLst/>
              <a:ea typeface="Aptos" panose="020B0004020202020204" pitchFamily="34" charset="0"/>
              <a:cs typeface="Aptos" panose="020B0004020202020204" pitchFamily="34" charset="0"/>
            </a:endParaRPr>
          </a:p>
          <a:p>
            <a:pPr marL="0" indent="0">
              <a:buNone/>
            </a:pPr>
            <a:endParaRPr lang="en-US"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58595B"/>
              </a:solidFill>
              <a:latin typeface="din-2014"/>
            </a:endParaRPr>
          </a:p>
          <a:p>
            <a:endParaRPr lang="en-US" b="0" i="0" dirty="0">
              <a:solidFill>
                <a:srgbClr val="58595B"/>
              </a:solidFill>
              <a:effectLst/>
              <a:latin typeface="din-2014"/>
            </a:endParaRPr>
          </a:p>
          <a:p>
            <a:endParaRPr lang="en-US" dirty="0"/>
          </a:p>
        </p:txBody>
      </p:sp>
      <p:sp>
        <p:nvSpPr>
          <p:cNvPr id="4" name="Footer Placeholder 3">
            <a:extLst>
              <a:ext uri="{FF2B5EF4-FFF2-40B4-BE49-F238E27FC236}">
                <a16:creationId xmlns:a16="http://schemas.microsoft.com/office/drawing/2014/main" id="{364D420B-4496-4C9E-A14F-6B27ED2B69AF}"/>
              </a:ext>
            </a:extLst>
          </p:cNvPr>
          <p:cNvSpPr>
            <a:spLocks noGrp="1"/>
          </p:cNvSpPr>
          <p:nvPr>
            <p:ph type="ftr" sz="quarter" idx="11"/>
          </p:nvPr>
        </p:nvSpPr>
        <p:spPr>
          <a:xfrm>
            <a:off x="0" y="6449669"/>
            <a:ext cx="6818262" cy="365125"/>
          </a:xfrm>
        </p:spPr>
        <p:txBody>
          <a:bodyPr/>
          <a:lstStyle/>
          <a:p>
            <a:r>
              <a:rPr lang="en-US" sz="1000" dirty="0">
                <a:solidFill>
                  <a:schemeClr val="accent1">
                    <a:lumMod val="75000"/>
                  </a:schemeClr>
                </a:solidFill>
              </a:rPr>
              <a:t>2024 Program Overview </a:t>
            </a:r>
          </a:p>
        </p:txBody>
      </p:sp>
      <p:sp>
        <p:nvSpPr>
          <p:cNvPr id="5" name="Slide Number Placeholder 4">
            <a:extLst>
              <a:ext uri="{FF2B5EF4-FFF2-40B4-BE49-F238E27FC236}">
                <a16:creationId xmlns:a16="http://schemas.microsoft.com/office/drawing/2014/main" id="{22D896B5-889B-EC66-0CAF-7564E7C3CFFC}"/>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2532651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19460-5E1C-169E-C57E-3D5B2A71C745}"/>
              </a:ext>
            </a:extLst>
          </p:cNvPr>
          <p:cNvSpPr>
            <a:spLocks noGrp="1"/>
          </p:cNvSpPr>
          <p:nvPr>
            <p:ph type="title"/>
          </p:nvPr>
        </p:nvSpPr>
        <p:spPr>
          <a:xfrm>
            <a:off x="1097280" y="286603"/>
            <a:ext cx="10058400" cy="858533"/>
          </a:xfrm>
        </p:spPr>
        <p:txBody>
          <a:bodyPr>
            <a:normAutofit fontScale="90000"/>
          </a:bodyPr>
          <a:lstStyle/>
          <a:p>
            <a:pPr algn="ctr"/>
            <a:r>
              <a:rPr lang="en-US" b="1" dirty="0">
                <a:solidFill>
                  <a:schemeClr val="accent2">
                    <a:lumMod val="75000"/>
                  </a:schemeClr>
                </a:solidFill>
              </a:rPr>
              <a:t>Residential JCAP/Re-entry Services</a:t>
            </a:r>
          </a:p>
        </p:txBody>
      </p:sp>
      <p:sp>
        <p:nvSpPr>
          <p:cNvPr id="3" name="Content Placeholder 2">
            <a:extLst>
              <a:ext uri="{FF2B5EF4-FFF2-40B4-BE49-F238E27FC236}">
                <a16:creationId xmlns:a16="http://schemas.microsoft.com/office/drawing/2014/main" id="{1247B5C5-9B51-5D05-91A2-33F64C88CB98}"/>
              </a:ext>
            </a:extLst>
          </p:cNvPr>
          <p:cNvSpPr>
            <a:spLocks noGrp="1"/>
          </p:cNvSpPr>
          <p:nvPr>
            <p:ph idx="1"/>
          </p:nvPr>
        </p:nvSpPr>
        <p:spPr>
          <a:xfrm>
            <a:off x="643783" y="1754476"/>
            <a:ext cx="10904434" cy="4083022"/>
          </a:xfrm>
        </p:spPr>
        <p:txBody>
          <a:bodyPr>
            <a:normAutofit fontScale="85000" lnSpcReduction="10000"/>
          </a:bodyPr>
          <a:lstStyle/>
          <a:p>
            <a:pPr marL="0" marR="0" algn="ctr">
              <a:lnSpc>
                <a:spcPct val="107000"/>
              </a:lnSpc>
              <a:spcBef>
                <a:spcPts val="0"/>
              </a:spcBef>
              <a:spcAft>
                <a:spcPts val="0"/>
              </a:spcAft>
              <a:tabLst>
                <a:tab pos="2971800" algn="ctr"/>
              </a:tabLst>
            </a:pPr>
            <a:r>
              <a:rPr lang="en-US" sz="1800" b="1"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u="sng" kern="100" dirty="0">
                <a:latin typeface="Calibri" panose="020F0502020204030204" pitchFamily="34" charset="0"/>
                <a:ea typeface="Calibri" panose="020F0502020204030204" pitchFamily="34" charset="0"/>
                <a:cs typeface="Times New Roman" panose="02020603050405020304" pitchFamily="18" charset="0"/>
              </a:rPr>
              <a:t>Residential/JCAP </a:t>
            </a:r>
            <a:r>
              <a:rPr lang="en-US" sz="1800" kern="100" dirty="0">
                <a:latin typeface="Calibri" panose="020F0502020204030204" pitchFamily="34" charset="0"/>
                <a:ea typeface="Calibri" panose="020F0502020204030204" pitchFamily="34" charset="0"/>
                <a:cs typeface="Times New Roman" panose="02020603050405020304" pitchFamily="18" charset="0"/>
              </a:rPr>
              <a:t>is a 4 month evidence-based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program made up of 6-8 hours of classes daily. The classes are divided into two sections, with 50% of the curriculum covering mental health and recovery and the other 50% focusing on life skills. The program also offers High School Equivalency tutoring for those who need it. </a:t>
            </a:r>
            <a:r>
              <a:rPr lang="en-US" sz="1800" kern="100" dirty="0">
                <a:latin typeface="Calibri" panose="020F0502020204030204" pitchFamily="34" charset="0"/>
                <a:ea typeface="Calibri" panose="020F0502020204030204" pitchFamily="34" charset="0"/>
                <a:cs typeface="Times New Roman" panose="02020603050405020304" pitchFamily="18" charset="0"/>
              </a:rPr>
              <a:t>Program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offers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NO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time cuts or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ANY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guarantee of sentence modification. The primary goal of the program is to focus on recovery. Participants are held to a higher standard of behavior and required to give 100% participation in all classes. If one is not invested in their recovery, they will be removed from the program.</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be eligible for the program the following must be met; history of drug or alcohol abuse, a projected release date that qualifies participants to complete the program, not sentenced to DOC, court approval that reads as follows: Defendant is sentenced to the Whitley County Jail with no objection to that sentence being served at the Whitley County Community Corrections Residential Facility. Jail conduct is also considered in the selection process.</a:t>
            </a:r>
          </a:p>
          <a:p>
            <a:pPr marL="0" marR="0" indent="0">
              <a:lnSpc>
                <a:spcPct val="107000"/>
              </a:lnSpc>
              <a:spcBef>
                <a:spcPts val="0"/>
              </a:spcBef>
              <a:spcAft>
                <a:spcPts val="800"/>
              </a:spcAft>
              <a:buNone/>
            </a:pPr>
            <a:r>
              <a:rPr lang="en-US" sz="1800" b="1" u="sng" kern="100" dirty="0">
                <a:effectLst/>
                <a:latin typeface="Calibri" panose="020F0502020204030204" pitchFamily="34" charset="0"/>
                <a:ea typeface="Calibri" panose="020F0502020204030204" pitchFamily="34" charset="0"/>
                <a:cs typeface="Times New Roman" panose="02020603050405020304" pitchFamily="18" charset="0"/>
              </a:rPr>
              <a:t>Re-entry programs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provide a wide range of services including job training, housing assistance, health care, and substance abuse education/treatment.  Re-entry programs are essential for ensuring the successful reintegration of individuals being released from prison, jail, or residential work release.  </a:t>
            </a: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mission </a:t>
            </a:r>
            <a:r>
              <a:rPr lang="en-US" sz="1800" dirty="0">
                <a:latin typeface="Calibri" panose="020F0502020204030204" pitchFamily="34" charset="0"/>
                <a:ea typeface="Calibri" panose="020F0502020204030204" pitchFamily="34" charset="0"/>
                <a:cs typeface="Times New Roman" panose="02020603050405020304" pitchFamily="18" charset="0"/>
              </a:rPr>
              <a:t>of these </a:t>
            </a:r>
            <a:r>
              <a:rPr lang="en-US" sz="1800" dirty="0">
                <a:effectLst/>
                <a:latin typeface="Calibri" panose="020F0502020204030204" pitchFamily="34" charset="0"/>
                <a:ea typeface="Calibri" panose="020F0502020204030204" pitchFamily="34" charset="0"/>
                <a:cs typeface="Times New Roman" panose="02020603050405020304" pitchFamily="18" charset="0"/>
              </a:rPr>
              <a:t>programs is to provide incarcerated individuals with the resources and support needed to gain confidence in their ability to live sober, productive lives through the rehabilitation programs, counseling, life skills, and effective communication</a:t>
            </a:r>
            <a:endParaRPr lang="en-US" dirty="0"/>
          </a:p>
        </p:txBody>
      </p:sp>
      <p:sp>
        <p:nvSpPr>
          <p:cNvPr id="4" name="Footer Placeholder 3">
            <a:extLst>
              <a:ext uri="{FF2B5EF4-FFF2-40B4-BE49-F238E27FC236}">
                <a16:creationId xmlns:a16="http://schemas.microsoft.com/office/drawing/2014/main" id="{555E4EAA-3439-CA43-C028-D35B40755FE8}"/>
              </a:ext>
            </a:extLst>
          </p:cNvPr>
          <p:cNvSpPr>
            <a:spLocks noGrp="1"/>
          </p:cNvSpPr>
          <p:nvPr>
            <p:ph type="ftr" sz="quarter" idx="11"/>
          </p:nvPr>
        </p:nvSpPr>
        <p:spPr>
          <a:xfrm>
            <a:off x="18493" y="6446838"/>
            <a:ext cx="6818262" cy="365125"/>
          </a:xfrm>
        </p:spPr>
        <p:txBody>
          <a:bodyPr/>
          <a:lstStyle/>
          <a:p>
            <a:r>
              <a:rPr lang="en-US" sz="1000" dirty="0">
                <a:solidFill>
                  <a:schemeClr val="accent1">
                    <a:lumMod val="75000"/>
                  </a:schemeClr>
                </a:solidFill>
              </a:rPr>
              <a:t>2024 Program Overview </a:t>
            </a:r>
          </a:p>
        </p:txBody>
      </p:sp>
      <p:sp>
        <p:nvSpPr>
          <p:cNvPr id="5" name="Slide Number Placeholder 4">
            <a:extLst>
              <a:ext uri="{FF2B5EF4-FFF2-40B4-BE49-F238E27FC236}">
                <a16:creationId xmlns:a16="http://schemas.microsoft.com/office/drawing/2014/main" id="{B7C8F4F2-2F67-FBCC-22E7-F1516A0C6840}"/>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4251797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CF9C1DC-B623-41A7-91DB-7A3172700F1B}"/>
              </a:ext>
            </a:extLst>
          </p:cNvPr>
          <p:cNvSpPr>
            <a:spLocks noGrp="1"/>
          </p:cNvSpPr>
          <p:nvPr>
            <p:ph type="ftr" sz="quarter" idx="11"/>
          </p:nvPr>
        </p:nvSpPr>
        <p:spPr/>
        <p:txBody>
          <a:bodyPr anchor="ctr">
            <a:normAutofit/>
          </a:bodyPr>
          <a:lstStyle/>
          <a:p>
            <a:pPr>
              <a:spcAft>
                <a:spcPts val="600"/>
              </a:spcAft>
            </a:pPr>
            <a:r>
              <a:rPr lang="en-US" dirty="0"/>
              <a:t>2024 Program Overview </a:t>
            </a:r>
          </a:p>
        </p:txBody>
      </p:sp>
      <p:sp>
        <p:nvSpPr>
          <p:cNvPr id="2" name="Title 1">
            <a:extLst>
              <a:ext uri="{FF2B5EF4-FFF2-40B4-BE49-F238E27FC236}">
                <a16:creationId xmlns:a16="http://schemas.microsoft.com/office/drawing/2014/main" id="{AD997C06-69EF-46D6-9082-25D57EBC6C98}"/>
              </a:ext>
            </a:extLst>
          </p:cNvPr>
          <p:cNvSpPr>
            <a:spLocks noGrp="1"/>
          </p:cNvSpPr>
          <p:nvPr>
            <p:ph type="title" idx="4294967295"/>
          </p:nvPr>
        </p:nvSpPr>
        <p:spPr>
          <a:xfrm>
            <a:off x="0" y="785813"/>
            <a:ext cx="2408238" cy="2093912"/>
          </a:xfrm>
        </p:spPr>
        <p:txBody>
          <a:bodyPr anchor="b">
            <a:normAutofit/>
          </a:bodyPr>
          <a:lstStyle/>
          <a:p>
            <a:r>
              <a:rPr lang="en-US" sz="1400" b="1" dirty="0"/>
              <a:t>Residential Facility Wellness Services</a:t>
            </a:r>
            <a:br>
              <a:rPr lang="en-US" sz="1400" b="1" dirty="0"/>
            </a:br>
            <a:r>
              <a:rPr lang="en-US" sz="1400" b="1" dirty="0"/>
              <a:t>Brenda Angier, NP-C, RN</a:t>
            </a:r>
          </a:p>
        </p:txBody>
      </p:sp>
      <p:sp>
        <p:nvSpPr>
          <p:cNvPr id="3" name="Content Placeholder 2">
            <a:extLst>
              <a:ext uri="{FF2B5EF4-FFF2-40B4-BE49-F238E27FC236}">
                <a16:creationId xmlns:a16="http://schemas.microsoft.com/office/drawing/2014/main" id="{16996352-10F4-4516-98AB-E93587677EF6}"/>
              </a:ext>
            </a:extLst>
          </p:cNvPr>
          <p:cNvSpPr>
            <a:spLocks noGrp="1"/>
          </p:cNvSpPr>
          <p:nvPr>
            <p:ph type="body" sz="half" idx="4294967295"/>
          </p:nvPr>
        </p:nvSpPr>
        <p:spPr>
          <a:xfrm>
            <a:off x="0" y="3043238"/>
            <a:ext cx="2143125" cy="3063875"/>
          </a:xfrm>
        </p:spPr>
        <p:txBody>
          <a:bodyPr>
            <a:normAutofit/>
          </a:bodyPr>
          <a:lstStyle/>
          <a:p>
            <a:pPr marL="0" marR="0" indent="0">
              <a:spcBef>
                <a:spcPts val="0"/>
              </a:spcBef>
              <a:spcAft>
                <a:spcPts val="0"/>
              </a:spcAft>
              <a:buNone/>
              <a:tabLst>
                <a:tab pos="3086100" algn="l"/>
              </a:tabLst>
            </a:pPr>
            <a:r>
              <a:rPr lang="en-US" dirty="0">
                <a:effectLst/>
              </a:rPr>
              <a:t>.</a:t>
            </a:r>
          </a:p>
          <a:p>
            <a:pPr marL="0" marR="0" indent="0">
              <a:spcBef>
                <a:spcPts val="0"/>
              </a:spcBef>
              <a:spcAft>
                <a:spcPts val="0"/>
              </a:spcAft>
              <a:buNone/>
              <a:tabLst>
                <a:tab pos="3086100" algn="l"/>
              </a:tabLst>
            </a:pPr>
            <a:endParaRPr lang="en-US" dirty="0"/>
          </a:p>
          <a:p>
            <a:pPr marL="0" marR="0" indent="0">
              <a:spcBef>
                <a:spcPts val="0"/>
              </a:spcBef>
              <a:spcAft>
                <a:spcPts val="0"/>
              </a:spcAft>
              <a:buNone/>
              <a:tabLst>
                <a:tab pos="3086100" algn="l"/>
              </a:tabLst>
            </a:pPr>
            <a:endParaRPr lang="en-US" dirty="0">
              <a:effectLst/>
            </a:endParaRPr>
          </a:p>
          <a:p>
            <a:endParaRPr lang="en-US" dirty="0"/>
          </a:p>
        </p:txBody>
      </p:sp>
      <p:sp>
        <p:nvSpPr>
          <p:cNvPr id="9" name="Content Placeholder 2">
            <a:extLst>
              <a:ext uri="{FF2B5EF4-FFF2-40B4-BE49-F238E27FC236}">
                <a16:creationId xmlns:a16="http://schemas.microsoft.com/office/drawing/2014/main" id="{615501B5-E177-2FC1-0403-0124D867B297}"/>
              </a:ext>
            </a:extLst>
          </p:cNvPr>
          <p:cNvSpPr>
            <a:spLocks noGrp="1"/>
          </p:cNvSpPr>
          <p:nvPr>
            <p:ph idx="4294967295"/>
          </p:nvPr>
        </p:nvSpPr>
        <p:spPr>
          <a:xfrm>
            <a:off x="2225675" y="46037"/>
            <a:ext cx="9966325" cy="6400801"/>
          </a:xfrm>
        </p:spPr>
        <p:txBody>
          <a:bodyPr>
            <a:normAutofit fontScale="32500" lnSpcReduction="20000"/>
          </a:bodyPr>
          <a:lstStyle/>
          <a:p>
            <a:pPr marL="342900" marR="0" lvl="0" indent="-342900">
              <a:lnSpc>
                <a:spcPct val="106000"/>
              </a:lnSpc>
              <a:spcAft>
                <a:spcPts val="800"/>
              </a:spcAft>
              <a:buFont typeface="Calibri" panose="020F0502020204030204" pitchFamily="34" charset="0"/>
              <a:buChar char="-"/>
              <a:tabLst>
                <a:tab pos="457200" algn="l"/>
              </a:tabLst>
            </a:pPr>
            <a:r>
              <a:rPr lang="en-US" sz="3200" b="1" kern="100" dirty="0">
                <a:solidFill>
                  <a:srgbClr val="000000"/>
                </a:solidFill>
                <a:latin typeface="Aptos" panose="020B0004020202020204" pitchFamily="34" charset="0"/>
                <a:ea typeface="Calibri" panose="020F0502020204030204" pitchFamily="34" charset="0"/>
                <a:cs typeface="Times New Roman" panose="02020603050405020304" pitchFamily="18" charset="0"/>
              </a:rPr>
              <a:t>Meet with </a:t>
            </a:r>
            <a:r>
              <a:rPr lang="en-US" sz="32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participants in need of medical care or questions pertaining to their health and well-being. (Illnesses, injuries, B/P checks, diabetic care, wound care, ear washing, etc.)</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6000"/>
              </a:lnSpc>
              <a:spcAft>
                <a:spcPts val="800"/>
              </a:spcAft>
              <a:buFont typeface="Calibri" panose="020F0502020204030204" pitchFamily="34" charset="0"/>
              <a:buChar char="-"/>
              <a:tabLst>
                <a:tab pos="457200" algn="l"/>
              </a:tabLst>
            </a:pPr>
            <a:r>
              <a:rPr lang="en-US" sz="32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Triaging participants to provide proper medical facilities if in need of medical attention.</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6000"/>
              </a:lnSpc>
              <a:spcAft>
                <a:spcPts val="800"/>
              </a:spcAft>
              <a:buFont typeface="Calibri" panose="020F0502020204030204" pitchFamily="34" charset="0"/>
              <a:buChar char="-"/>
              <a:tabLst>
                <a:tab pos="457200" algn="l"/>
              </a:tabLst>
            </a:pPr>
            <a:r>
              <a:rPr lang="en-US" sz="32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Maintain participant charts.</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6000"/>
              </a:lnSpc>
              <a:spcAft>
                <a:spcPts val="800"/>
              </a:spcAft>
              <a:buFont typeface="Calibri" panose="020F0502020204030204" pitchFamily="34" charset="0"/>
              <a:buChar char="-"/>
              <a:tabLst>
                <a:tab pos="457200" algn="l"/>
              </a:tabLst>
            </a:pPr>
            <a:r>
              <a:rPr lang="en-US" sz="32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Verify and approve medical passes for participants.</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6000"/>
              </a:lnSpc>
              <a:spcAft>
                <a:spcPts val="800"/>
              </a:spcAft>
              <a:buFont typeface="Calibri" panose="020F0502020204030204" pitchFamily="34" charset="0"/>
              <a:buChar char="-"/>
              <a:tabLst>
                <a:tab pos="457200" algn="l"/>
              </a:tabLst>
            </a:pPr>
            <a:r>
              <a:rPr lang="en-US" sz="32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Work with each participant in need of medical insurance. Assist </a:t>
            </a:r>
            <a:r>
              <a:rPr lang="en-US" sz="3200" b="1" kern="100" dirty="0">
                <a:solidFill>
                  <a:srgbClr val="000000"/>
                </a:solidFill>
                <a:latin typeface="Aptos" panose="020B0004020202020204" pitchFamily="34" charset="0"/>
                <a:ea typeface="Calibri" panose="020F0502020204030204" pitchFamily="34" charset="0"/>
                <a:cs typeface="Times New Roman" panose="02020603050405020304" pitchFamily="18" charset="0"/>
              </a:rPr>
              <a:t>participants </a:t>
            </a:r>
            <a:r>
              <a:rPr lang="en-US" sz="32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in applying for Medicaid if eligible</a:t>
            </a:r>
            <a:r>
              <a:rPr lang="en-US" sz="2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6000"/>
              </a:lnSpc>
              <a:spcAft>
                <a:spcPts val="800"/>
              </a:spcAft>
              <a:buFont typeface="Calibri" panose="020F0502020204030204" pitchFamily="34" charset="0"/>
              <a:buChar char="-"/>
              <a:tabLst>
                <a:tab pos="457200" algn="l"/>
              </a:tabLst>
            </a:pPr>
            <a:r>
              <a:rPr lang="en-US" sz="32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Schedule appointments with primary care providers, dental providers, and vision care for participants. </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6000"/>
              </a:lnSpc>
              <a:spcAft>
                <a:spcPts val="800"/>
              </a:spcAft>
              <a:buFont typeface="Calibri" panose="020F0502020204030204" pitchFamily="34" charset="0"/>
              <a:buChar char="-"/>
              <a:tabLst>
                <a:tab pos="457200" algn="l"/>
              </a:tabLst>
            </a:pPr>
            <a:r>
              <a:rPr lang="en-US" sz="32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Mentor participants.  </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6000"/>
              </a:lnSpc>
              <a:spcAft>
                <a:spcPts val="800"/>
              </a:spcAft>
              <a:buFont typeface="Calibri" panose="020F0502020204030204" pitchFamily="34" charset="0"/>
              <a:buChar char="-"/>
              <a:tabLst>
                <a:tab pos="457200" algn="l"/>
              </a:tabLst>
            </a:pPr>
            <a:r>
              <a:rPr lang="en-US" sz="32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Complete medical intake on all new incoming participants.</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6000"/>
              </a:lnSpc>
              <a:spcAft>
                <a:spcPts val="800"/>
              </a:spcAft>
              <a:buFont typeface="Calibri" panose="020F0502020204030204" pitchFamily="34" charset="0"/>
              <a:buChar char="-"/>
              <a:tabLst>
                <a:tab pos="457200" algn="l"/>
              </a:tabLst>
            </a:pPr>
            <a:r>
              <a:rPr lang="en-US" sz="32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Review medications</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6000"/>
              </a:lnSpc>
              <a:spcAft>
                <a:spcPts val="800"/>
              </a:spcAft>
              <a:buFont typeface="Calibri" panose="020F0502020204030204" pitchFamily="34" charset="0"/>
              <a:buChar char="-"/>
              <a:tabLst>
                <a:tab pos="457200" algn="l"/>
              </a:tabLst>
            </a:pPr>
            <a:r>
              <a:rPr lang="en-US" sz="32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TB skin testing/recording results on all new participants.</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6000"/>
              </a:lnSpc>
              <a:spcAft>
                <a:spcPts val="800"/>
              </a:spcAft>
              <a:buFont typeface="Calibri" panose="020F0502020204030204" pitchFamily="34" charset="0"/>
              <a:buChar char="-"/>
              <a:tabLst>
                <a:tab pos="457200" algn="l"/>
              </a:tabLst>
            </a:pPr>
            <a:r>
              <a:rPr lang="en-US" sz="32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Set up medications with an outside pharmacy (Genoa) if needed.</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6000"/>
              </a:lnSpc>
              <a:spcAft>
                <a:spcPts val="800"/>
              </a:spcAft>
              <a:buFont typeface="Calibri" panose="020F0502020204030204" pitchFamily="34" charset="0"/>
              <a:buChar char="-"/>
              <a:tabLst>
                <a:tab pos="457200" algn="l"/>
              </a:tabLst>
            </a:pPr>
            <a:r>
              <a:rPr lang="en-US" sz="32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Prepare for weekly classes with JCAP when in session.</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6000"/>
              </a:lnSpc>
              <a:spcAft>
                <a:spcPts val="800"/>
              </a:spcAft>
              <a:buFont typeface="Calibri" panose="020F0502020204030204" pitchFamily="34" charset="0"/>
              <a:buChar char="-"/>
              <a:tabLst>
                <a:tab pos="457200" algn="l"/>
              </a:tabLst>
            </a:pPr>
            <a:r>
              <a:rPr lang="en-US" sz="32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Medication reconciliation and report</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6000"/>
              </a:lnSpc>
              <a:spcAft>
                <a:spcPts val="800"/>
              </a:spcAft>
              <a:buFont typeface="Calibri" panose="020F0502020204030204" pitchFamily="34" charset="0"/>
              <a:buChar char="-"/>
              <a:tabLst>
                <a:tab pos="457200" algn="l"/>
              </a:tabLst>
            </a:pPr>
            <a:r>
              <a:rPr lang="en-US" sz="32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Facilitate outside speakers/health care providers (Positive Resources) for education/testing for the participants.  </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365760" marR="0" indent="0">
              <a:lnSpc>
                <a:spcPct val="106000"/>
              </a:lnSpc>
              <a:spcAft>
                <a:spcPts val="800"/>
              </a:spcAft>
              <a:buNone/>
            </a:pPr>
            <a:r>
              <a:rPr lang="en-US" sz="32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Facilitate educational classes for participants.                  </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6000"/>
              </a:lnSpc>
              <a:spcAft>
                <a:spcPts val="800"/>
              </a:spcAft>
              <a:buFont typeface="Calibri" panose="020F0502020204030204" pitchFamily="34" charset="0"/>
              <a:buChar char="-"/>
              <a:tabLst>
                <a:tab pos="457200" algn="l"/>
              </a:tabLst>
            </a:pPr>
            <a:r>
              <a:rPr lang="en-US" sz="32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TB Clinic/Testing </a:t>
            </a:r>
          </a:p>
          <a:p>
            <a:pPr marL="0" marR="0" lvl="0" indent="0">
              <a:lnSpc>
                <a:spcPct val="106000"/>
              </a:lnSpc>
              <a:spcAft>
                <a:spcPts val="800"/>
              </a:spcAft>
              <a:buNone/>
              <a:tabLst>
                <a:tab pos="457200" algn="l"/>
              </a:tabLst>
            </a:pP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17" name="Picture 16">
            <a:extLst>
              <a:ext uri="{FF2B5EF4-FFF2-40B4-BE49-F238E27FC236}">
                <a16:creationId xmlns:a16="http://schemas.microsoft.com/office/drawing/2014/main" id="{2F002B1C-0EEC-4CBB-6447-FA7572ABAED6}"/>
              </a:ext>
            </a:extLst>
          </p:cNvPr>
          <p:cNvPicPr>
            <a:picLocks noChangeAspect="1"/>
          </p:cNvPicPr>
          <p:nvPr/>
        </p:nvPicPr>
        <p:blipFill>
          <a:blip r:embed="rId3"/>
          <a:stretch>
            <a:fillRect/>
          </a:stretch>
        </p:blipFill>
        <p:spPr>
          <a:xfrm>
            <a:off x="40640" y="3350146"/>
            <a:ext cx="2184400" cy="2400414"/>
          </a:xfrm>
          <a:prstGeom prst="rect">
            <a:avLst/>
          </a:prstGeom>
        </p:spPr>
      </p:pic>
      <p:sp>
        <p:nvSpPr>
          <p:cNvPr id="5" name="Slide Number Placeholder 4">
            <a:extLst>
              <a:ext uri="{FF2B5EF4-FFF2-40B4-BE49-F238E27FC236}">
                <a16:creationId xmlns:a16="http://schemas.microsoft.com/office/drawing/2014/main" id="{52F3D720-BDC3-3C2B-ECF7-4697AA73730D}"/>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2732314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82F1A-9EDC-4635-AE04-8FB035F9383E}"/>
              </a:ext>
            </a:extLst>
          </p:cNvPr>
          <p:cNvSpPr>
            <a:spLocks noGrp="1"/>
          </p:cNvSpPr>
          <p:nvPr>
            <p:ph type="title"/>
          </p:nvPr>
        </p:nvSpPr>
        <p:spPr>
          <a:xfrm>
            <a:off x="1097280" y="286603"/>
            <a:ext cx="10058400" cy="1460917"/>
          </a:xfrm>
        </p:spPr>
        <p:txBody>
          <a:bodyPr>
            <a:normAutofit/>
          </a:bodyPr>
          <a:lstStyle/>
          <a:p>
            <a:pPr algn="ctr"/>
            <a:r>
              <a:rPr lang="en-US" b="1" dirty="0">
                <a:solidFill>
                  <a:schemeClr val="accent2">
                    <a:lumMod val="75000"/>
                  </a:schemeClr>
                </a:solidFill>
              </a:rPr>
              <a:t>Community Corrections Transitional Housing </a:t>
            </a:r>
          </a:p>
        </p:txBody>
      </p:sp>
      <p:sp>
        <p:nvSpPr>
          <p:cNvPr id="3" name="Content Placeholder 2">
            <a:extLst>
              <a:ext uri="{FF2B5EF4-FFF2-40B4-BE49-F238E27FC236}">
                <a16:creationId xmlns:a16="http://schemas.microsoft.com/office/drawing/2014/main" id="{662846D5-8C41-478F-8D50-3002DFC81252}"/>
              </a:ext>
            </a:extLst>
          </p:cNvPr>
          <p:cNvSpPr>
            <a:spLocks noGrp="1"/>
          </p:cNvSpPr>
          <p:nvPr>
            <p:ph idx="1"/>
          </p:nvPr>
        </p:nvSpPr>
        <p:spPr/>
        <p:txBody>
          <a:bodyPr>
            <a:normAutofit fontScale="92500" lnSpcReduction="20000"/>
          </a:bodyPr>
          <a:lstStyle/>
          <a:p>
            <a:pPr marL="0" marR="0" indent="0">
              <a:spcBef>
                <a:spcPts val="0"/>
              </a:spcBef>
              <a:spcAft>
                <a:spcPts val="0"/>
              </a:spcAft>
              <a:buNone/>
            </a:pPr>
            <a:r>
              <a:rPr lang="en-US" sz="2000" dirty="0">
                <a:effectLst/>
                <a:ea typeface="Times New Roman" panose="02020603050405020304" pitchFamily="18" charset="0"/>
                <a:cs typeface="Calibri" panose="020F0502020204030204" pitchFamily="34" charset="0"/>
              </a:rPr>
              <a:t>Community based supervision program participants may apply to participate in this level of service. Transitional housing provides stability, support and connection to resources </a:t>
            </a:r>
            <a:r>
              <a:rPr lang="en-US" sz="2000" dirty="0">
                <a:ea typeface="Times New Roman" panose="02020603050405020304" pitchFamily="18" charset="0"/>
                <a:cs typeface="Calibri" panose="020F0502020204030204" pitchFamily="34" charset="0"/>
              </a:rPr>
              <a:t>in order to become self-sufficient.</a:t>
            </a:r>
            <a:r>
              <a:rPr lang="en-US" sz="2000" dirty="0">
                <a:effectLst/>
                <a:ea typeface="Times New Roman" panose="02020603050405020304" pitchFamily="18" charset="0"/>
                <a:cs typeface="Calibri" panose="020F0502020204030204" pitchFamily="34" charset="0"/>
              </a:rPr>
              <a:t>  In exchange for </a:t>
            </a:r>
            <a:r>
              <a:rPr lang="en-US" sz="2000" dirty="0">
                <a:ea typeface="Times New Roman" panose="02020603050405020304" pitchFamily="18" charset="0"/>
                <a:cs typeface="Calibri" panose="020F0502020204030204" pitchFamily="34" charset="0"/>
              </a:rPr>
              <a:t>a </a:t>
            </a:r>
            <a:r>
              <a:rPr lang="en-US" sz="2000" dirty="0">
                <a:effectLst/>
                <a:ea typeface="Times New Roman" panose="02020603050405020304" pitchFamily="18" charset="0"/>
                <a:cs typeface="Calibri" panose="020F0502020204030204" pitchFamily="34" charset="0"/>
              </a:rPr>
              <a:t>weekly fee participants will receive a bed, informal case management, housing resources and access to employment services.  Participants must be drug and alcohol free and must comply with drug and alcohol testing.  When in the facility all residential work release rules apply including curfews.  A participants stay </a:t>
            </a:r>
            <a:r>
              <a:rPr lang="en-US" sz="2000" dirty="0">
                <a:ea typeface="Times New Roman" panose="02020603050405020304" pitchFamily="18" charset="0"/>
                <a:cs typeface="Calibri" panose="020F0502020204030204" pitchFamily="34" charset="0"/>
              </a:rPr>
              <a:t>is</a:t>
            </a:r>
            <a:r>
              <a:rPr lang="en-US" sz="2000" dirty="0">
                <a:effectLst/>
                <a:ea typeface="Times New Roman" panose="02020603050405020304" pitchFamily="18" charset="0"/>
                <a:cs typeface="Calibri" panose="020F0502020204030204" pitchFamily="34" charset="0"/>
              </a:rPr>
              <a:t> limited to 6 months. </a:t>
            </a:r>
          </a:p>
          <a:p>
            <a:pPr marL="0" marR="0" indent="0">
              <a:spcBef>
                <a:spcPts val="0"/>
              </a:spcBef>
              <a:spcAft>
                <a:spcPts val="0"/>
              </a:spcAft>
              <a:buNone/>
            </a:pPr>
            <a:endParaRPr lang="en-US" sz="2000" dirty="0">
              <a:effectLst/>
              <a:ea typeface="Times New Roman" panose="02020603050405020304" pitchFamily="18" charset="0"/>
              <a:cs typeface="Calibri" panose="020F0502020204030204" pitchFamily="34" charset="0"/>
            </a:endParaRPr>
          </a:p>
          <a:p>
            <a:pPr marL="0" marR="0" indent="0">
              <a:spcBef>
                <a:spcPts val="0"/>
              </a:spcBef>
              <a:spcAft>
                <a:spcPts val="0"/>
              </a:spcAft>
              <a:buNone/>
            </a:pPr>
            <a:r>
              <a:rPr lang="en-US" sz="2000" dirty="0">
                <a:effectLst/>
                <a:ea typeface="Times New Roman" panose="02020603050405020304" pitchFamily="18" charset="0"/>
                <a:cs typeface="Calibri" panose="020F0502020204030204" pitchFamily="34" charset="0"/>
              </a:rPr>
              <a:t> In 2024, 14 individuals participated in this level of service. The average length of stay was 52 days. </a:t>
            </a:r>
          </a:p>
          <a:p>
            <a:pPr marL="0" marR="0" indent="0">
              <a:spcBef>
                <a:spcPts val="0"/>
              </a:spcBef>
              <a:spcAft>
                <a:spcPts val="0"/>
              </a:spcAft>
              <a:buNone/>
            </a:pPr>
            <a:endParaRPr lang="en-US" sz="2000" dirty="0">
              <a:ea typeface="Times New Roman" panose="02020603050405020304" pitchFamily="18" charset="0"/>
              <a:cs typeface="Calibri" panose="020F0502020204030204" pitchFamily="34" charset="0"/>
            </a:endParaRPr>
          </a:p>
          <a:p>
            <a:pPr marL="0" marR="0" indent="0">
              <a:spcBef>
                <a:spcPts val="0"/>
              </a:spcBef>
              <a:spcAft>
                <a:spcPts val="0"/>
              </a:spcAft>
              <a:buNone/>
            </a:pPr>
            <a:r>
              <a:rPr lang="en-US" sz="2000" dirty="0">
                <a:ea typeface="Times New Roman" panose="02020603050405020304" pitchFamily="18" charset="0"/>
                <a:cs typeface="Calibri" panose="020F0502020204030204" pitchFamily="34" charset="0"/>
              </a:rPr>
              <a:t>In addition, agency continues to partner with Mission 25 to provide housing opportunities to eligible participants in the community. </a:t>
            </a:r>
            <a:endParaRPr lang="en-US" sz="2000" dirty="0">
              <a:effectLst/>
              <a:ea typeface="Times New Roman" panose="02020603050405020304" pitchFamily="18" charset="0"/>
              <a:cs typeface="Calibri" panose="020F0502020204030204" pitchFamily="34" charset="0"/>
            </a:endParaRP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sz="2000" i="1" dirty="0">
              <a:latin typeface="Calibri" panose="020F0502020204030204" pitchFamily="34" charset="0"/>
              <a:cs typeface="Times New Roman" panose="02020603050405020304" pitchFamily="18" charset="0"/>
            </a:endParaRPr>
          </a:p>
          <a:p>
            <a:endParaRPr lang="en-US" dirty="0"/>
          </a:p>
          <a:p>
            <a:endParaRPr lang="en-US" dirty="0"/>
          </a:p>
        </p:txBody>
      </p:sp>
      <p:sp>
        <p:nvSpPr>
          <p:cNvPr id="4" name="Footer Placeholder 3">
            <a:extLst>
              <a:ext uri="{FF2B5EF4-FFF2-40B4-BE49-F238E27FC236}">
                <a16:creationId xmlns:a16="http://schemas.microsoft.com/office/drawing/2014/main" id="{F1321CFB-6904-4932-BEF3-530109B8BB5D}"/>
              </a:ext>
            </a:extLst>
          </p:cNvPr>
          <p:cNvSpPr>
            <a:spLocks noGrp="1"/>
          </p:cNvSpPr>
          <p:nvPr>
            <p:ph type="ftr" sz="quarter" idx="11"/>
          </p:nvPr>
        </p:nvSpPr>
        <p:spPr>
          <a:xfrm>
            <a:off x="0" y="6492875"/>
            <a:ext cx="6818262" cy="365125"/>
          </a:xfrm>
        </p:spPr>
        <p:txBody>
          <a:bodyPr/>
          <a:lstStyle/>
          <a:p>
            <a:r>
              <a:rPr lang="en-US" sz="1000" dirty="0">
                <a:solidFill>
                  <a:schemeClr val="accent1">
                    <a:lumMod val="75000"/>
                  </a:schemeClr>
                </a:solidFill>
              </a:rPr>
              <a:t>2024 Program Overview </a:t>
            </a:r>
          </a:p>
        </p:txBody>
      </p:sp>
      <p:pic>
        <p:nvPicPr>
          <p:cNvPr id="6" name="Picture 5">
            <a:extLst>
              <a:ext uri="{FF2B5EF4-FFF2-40B4-BE49-F238E27FC236}">
                <a16:creationId xmlns:a16="http://schemas.microsoft.com/office/drawing/2014/main" id="{443EAE04-9ACC-E1C3-C33A-FECDF0243155}"/>
              </a:ext>
            </a:extLst>
          </p:cNvPr>
          <p:cNvPicPr>
            <a:picLocks noChangeAspect="1"/>
          </p:cNvPicPr>
          <p:nvPr/>
        </p:nvPicPr>
        <p:blipFill>
          <a:blip r:embed="rId2"/>
          <a:stretch>
            <a:fillRect/>
          </a:stretch>
        </p:blipFill>
        <p:spPr>
          <a:xfrm>
            <a:off x="9984127" y="526831"/>
            <a:ext cx="1629002" cy="1220690"/>
          </a:xfrm>
          <a:prstGeom prst="rect">
            <a:avLst/>
          </a:prstGeom>
        </p:spPr>
      </p:pic>
      <p:sp>
        <p:nvSpPr>
          <p:cNvPr id="5" name="Slide Number Placeholder 4">
            <a:extLst>
              <a:ext uri="{FF2B5EF4-FFF2-40B4-BE49-F238E27FC236}">
                <a16:creationId xmlns:a16="http://schemas.microsoft.com/office/drawing/2014/main" id="{1C8F4B45-D6E1-AB0E-3EEF-69650DA0BCE3}"/>
              </a:ext>
            </a:extLst>
          </p:cNvPr>
          <p:cNvSpPr>
            <a:spLocks noGrp="1"/>
          </p:cNvSpPr>
          <p:nvPr>
            <p:ph type="sldNum" sz="quarter" idx="12"/>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993337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BA704-B0EB-4654-8AEA-3326C7A3BAEB}"/>
              </a:ext>
            </a:extLst>
          </p:cNvPr>
          <p:cNvSpPr>
            <a:spLocks noGrp="1"/>
          </p:cNvSpPr>
          <p:nvPr>
            <p:ph type="title"/>
          </p:nvPr>
        </p:nvSpPr>
        <p:spPr>
          <a:xfrm>
            <a:off x="1097280" y="325792"/>
            <a:ext cx="10058400" cy="978175"/>
          </a:xfrm>
        </p:spPr>
        <p:txBody>
          <a:bodyPr>
            <a:normAutofit fontScale="90000"/>
          </a:bodyPr>
          <a:lstStyle/>
          <a:p>
            <a:r>
              <a:rPr lang="en-US" b="1" dirty="0">
                <a:solidFill>
                  <a:schemeClr val="accent2">
                    <a:lumMod val="75000"/>
                  </a:schemeClr>
                </a:solidFill>
              </a:rPr>
              <a:t>Employment Readiness Program</a:t>
            </a:r>
          </a:p>
        </p:txBody>
      </p:sp>
      <p:sp>
        <p:nvSpPr>
          <p:cNvPr id="3" name="Content Placeholder 2">
            <a:extLst>
              <a:ext uri="{FF2B5EF4-FFF2-40B4-BE49-F238E27FC236}">
                <a16:creationId xmlns:a16="http://schemas.microsoft.com/office/drawing/2014/main" id="{24C8631E-A0A6-4E1B-9176-98A51FE14C81}"/>
              </a:ext>
            </a:extLst>
          </p:cNvPr>
          <p:cNvSpPr>
            <a:spLocks noGrp="1"/>
          </p:cNvSpPr>
          <p:nvPr>
            <p:ph idx="1"/>
          </p:nvPr>
        </p:nvSpPr>
        <p:spPr>
          <a:xfrm>
            <a:off x="274320" y="1229360"/>
            <a:ext cx="11399520" cy="5078972"/>
          </a:xfrm>
        </p:spPr>
        <p:txBody>
          <a:bodyPr>
            <a:normAutofit fontScale="25000" lnSpcReduction="20000"/>
          </a:bodyPr>
          <a:lstStyle/>
          <a:p>
            <a:pPr marL="342900" marR="0" lvl="0" indent="-342900">
              <a:lnSpc>
                <a:spcPct val="120000"/>
              </a:lnSpc>
              <a:buFont typeface="Symbol" panose="05050102010706020507" pitchFamily="18" charset="2"/>
              <a:buChar char=""/>
              <a:tabLst>
                <a:tab pos="381000" algn="l"/>
              </a:tabLst>
            </a:pPr>
            <a:r>
              <a:rPr lang="en-US" sz="4800" dirty="0">
                <a:solidFill>
                  <a:schemeClr val="bg1"/>
                </a:solidFill>
                <a:cs typeface="Arial" panose="020B0604020202020204" pitchFamily="34" charset="0"/>
              </a:rPr>
              <a:t> </a:t>
            </a:r>
            <a:r>
              <a:rPr lang="en-US" sz="4800" b="1" kern="1200" dirty="0">
                <a:solidFill>
                  <a:schemeClr val="tx1"/>
                </a:solidFill>
                <a:effectLst/>
                <a:latin typeface="Aptos" panose="020B0004020202020204" pitchFamily="34" charset="0"/>
                <a:ea typeface="Times New Roman" panose="02020603050405020304" pitchFamily="18" charset="0"/>
                <a:cs typeface="Arial" panose="020B0604020202020204" pitchFamily="34" charset="0"/>
              </a:rPr>
              <a:t>This level of service offers e</a:t>
            </a:r>
            <a:r>
              <a:rPr lang="en-US" sz="4800" b="1" kern="1200" dirty="0">
                <a:solidFill>
                  <a:schemeClr val="tx1"/>
                </a:solidFill>
                <a:effectLst/>
                <a:latin typeface="Aptos" panose="020B0004020202020204" pitchFamily="34" charset="0"/>
                <a:ea typeface="Calibri" panose="020F0502020204030204" pitchFamily="34" charset="0"/>
                <a:cs typeface="Arial" panose="020B0604020202020204" pitchFamily="34" charset="0"/>
              </a:rPr>
              <a:t>mployment search strategies. </a:t>
            </a:r>
            <a:endParaRPr lang="en-US" sz="4800" b="1" dirty="0">
              <a:solidFill>
                <a:schemeClr val="tx1"/>
              </a:solidFill>
              <a:effectLst/>
              <a:latin typeface="Times New Roman" panose="02020603050405020304" pitchFamily="18" charset="0"/>
              <a:ea typeface="Times New Roman" panose="02020603050405020304" pitchFamily="18" charset="0"/>
            </a:endParaRPr>
          </a:p>
          <a:p>
            <a:pPr marL="342900" marR="0" lvl="0" indent="-342900">
              <a:lnSpc>
                <a:spcPct val="120000"/>
              </a:lnSpc>
              <a:buFont typeface="Symbol" panose="05050102010706020507" pitchFamily="18" charset="2"/>
              <a:buChar char=""/>
              <a:tabLst>
                <a:tab pos="381000" algn="l"/>
              </a:tabLst>
            </a:pPr>
            <a:r>
              <a:rPr lang="en-US" sz="4800" b="1" kern="1200" dirty="0">
                <a:solidFill>
                  <a:srgbClr val="404040"/>
                </a:solidFill>
                <a:effectLst/>
                <a:latin typeface="Aptos" panose="020B0004020202020204" pitchFamily="34" charset="0"/>
                <a:ea typeface="Calibri" panose="020F0502020204030204" pitchFamily="34" charset="0"/>
                <a:cs typeface="Arial" panose="020B0604020202020204" pitchFamily="34" charset="0"/>
              </a:rPr>
              <a:t>Networking</a:t>
            </a:r>
            <a:endParaRPr lang="en-US" sz="4800" b="1" dirty="0">
              <a:effectLst/>
              <a:latin typeface="Times New Roman" panose="02020603050405020304" pitchFamily="18" charset="0"/>
              <a:ea typeface="Times New Roman" panose="02020603050405020304" pitchFamily="18" charset="0"/>
            </a:endParaRPr>
          </a:p>
          <a:p>
            <a:pPr marL="342900" marR="0" lvl="0" indent="-342900">
              <a:lnSpc>
                <a:spcPct val="120000"/>
              </a:lnSpc>
              <a:buFont typeface="Symbol" panose="05050102010706020507" pitchFamily="18" charset="2"/>
              <a:buChar char=""/>
              <a:tabLst>
                <a:tab pos="381000" algn="l"/>
              </a:tabLst>
            </a:pPr>
            <a:r>
              <a:rPr lang="en-US" sz="4800" b="1" kern="1200" dirty="0">
                <a:solidFill>
                  <a:srgbClr val="404040"/>
                </a:solidFill>
                <a:effectLst/>
                <a:latin typeface="Aptos" panose="020B0004020202020204" pitchFamily="34" charset="0"/>
                <a:ea typeface="Calibri" panose="020F0502020204030204" pitchFamily="34" charset="0"/>
                <a:cs typeface="Arial" panose="020B0604020202020204" pitchFamily="34" charset="0"/>
              </a:rPr>
              <a:t>Proper job search appearance and attire. </a:t>
            </a:r>
            <a:endParaRPr lang="en-US" sz="4800" b="1" dirty="0">
              <a:effectLst/>
              <a:latin typeface="Times New Roman" panose="02020603050405020304" pitchFamily="18" charset="0"/>
              <a:ea typeface="Times New Roman" panose="02020603050405020304" pitchFamily="18" charset="0"/>
            </a:endParaRPr>
          </a:p>
          <a:p>
            <a:pPr marL="342900" marR="0" lvl="0" indent="-342900">
              <a:lnSpc>
                <a:spcPct val="120000"/>
              </a:lnSpc>
              <a:buFont typeface="Symbol" panose="05050102010706020507" pitchFamily="18" charset="2"/>
              <a:buChar char=""/>
              <a:tabLst>
                <a:tab pos="381000" algn="l"/>
              </a:tabLst>
            </a:pPr>
            <a:r>
              <a:rPr lang="en-US" sz="4800" b="1" kern="1200" dirty="0">
                <a:solidFill>
                  <a:srgbClr val="404040"/>
                </a:solidFill>
                <a:effectLst/>
                <a:latin typeface="Aptos" panose="020B0004020202020204" pitchFamily="34" charset="0"/>
                <a:ea typeface="Calibri" panose="020F0502020204030204" pitchFamily="34" charset="0"/>
                <a:cs typeface="Arial" panose="020B0604020202020204" pitchFamily="34" charset="0"/>
              </a:rPr>
              <a:t>How to complete employment application including how do disclose criminal history.</a:t>
            </a:r>
            <a:endParaRPr lang="en-US" sz="4800" b="1" dirty="0">
              <a:effectLst/>
              <a:latin typeface="Times New Roman" panose="02020603050405020304" pitchFamily="18" charset="0"/>
              <a:ea typeface="Times New Roman" panose="02020603050405020304" pitchFamily="18" charset="0"/>
            </a:endParaRPr>
          </a:p>
          <a:p>
            <a:pPr marL="342900" marR="0" lvl="0" indent="-342900">
              <a:lnSpc>
                <a:spcPct val="120000"/>
              </a:lnSpc>
              <a:buFont typeface="Symbol" panose="05050102010706020507" pitchFamily="18" charset="2"/>
              <a:buChar char=""/>
              <a:tabLst>
                <a:tab pos="381000" algn="l"/>
              </a:tabLst>
            </a:pPr>
            <a:r>
              <a:rPr lang="en-US" sz="4800" b="1" kern="1200" dirty="0">
                <a:solidFill>
                  <a:srgbClr val="404040"/>
                </a:solidFill>
                <a:effectLst/>
                <a:latin typeface="Aptos" panose="020B0004020202020204" pitchFamily="34" charset="0"/>
                <a:ea typeface="Calibri" panose="020F0502020204030204" pitchFamily="34" charset="0"/>
                <a:cs typeface="Arial" panose="020B0604020202020204" pitchFamily="34" charset="0"/>
              </a:rPr>
              <a:t>Resume building/maintenance; build individual resumes for participants to take with them. </a:t>
            </a:r>
            <a:endParaRPr lang="en-US" sz="4800" b="1" dirty="0">
              <a:effectLst/>
              <a:latin typeface="Times New Roman" panose="02020603050405020304" pitchFamily="18" charset="0"/>
              <a:ea typeface="Times New Roman" panose="02020603050405020304" pitchFamily="18" charset="0"/>
            </a:endParaRPr>
          </a:p>
          <a:p>
            <a:pPr marL="342900" marR="0" lvl="0" indent="-342900">
              <a:lnSpc>
                <a:spcPct val="120000"/>
              </a:lnSpc>
              <a:buFont typeface="Symbol" panose="05050102010706020507" pitchFamily="18" charset="2"/>
              <a:buChar char=""/>
              <a:tabLst>
                <a:tab pos="381000" algn="l"/>
              </a:tabLst>
            </a:pPr>
            <a:r>
              <a:rPr lang="en-US" sz="4800" b="1" kern="1200" dirty="0">
                <a:solidFill>
                  <a:srgbClr val="404040"/>
                </a:solidFill>
                <a:effectLst/>
                <a:latin typeface="Aptos" panose="020B0004020202020204" pitchFamily="34" charset="0"/>
                <a:ea typeface="Calibri" panose="020F0502020204030204" pitchFamily="34" charset="0"/>
                <a:cs typeface="Arial" panose="020B0604020202020204" pitchFamily="34" charset="0"/>
              </a:rPr>
              <a:t>Interview skills; including conviction response and mock interviews. </a:t>
            </a:r>
            <a:endParaRPr lang="en-US" sz="4800" b="1" dirty="0">
              <a:effectLst/>
              <a:latin typeface="Times New Roman" panose="02020603050405020304" pitchFamily="18" charset="0"/>
              <a:ea typeface="Times New Roman" panose="02020603050405020304" pitchFamily="18" charset="0"/>
            </a:endParaRPr>
          </a:p>
          <a:p>
            <a:pPr marL="342900" marR="0" lvl="0" indent="-342900">
              <a:lnSpc>
                <a:spcPct val="120000"/>
              </a:lnSpc>
              <a:buFont typeface="Symbol" panose="05050102010706020507" pitchFamily="18" charset="2"/>
              <a:buChar char=""/>
              <a:tabLst>
                <a:tab pos="381000" algn="l"/>
              </a:tabLst>
            </a:pPr>
            <a:r>
              <a:rPr lang="en-US" sz="4800" b="1" kern="1200" dirty="0">
                <a:solidFill>
                  <a:srgbClr val="404040"/>
                </a:solidFill>
                <a:effectLst/>
                <a:latin typeface="Aptos" panose="020B0004020202020204" pitchFamily="34" charset="0"/>
                <a:ea typeface="Calibri" panose="020F0502020204030204" pitchFamily="34" charset="0"/>
                <a:cs typeface="Arial" panose="020B0604020202020204" pitchFamily="34" charset="0"/>
              </a:rPr>
              <a:t>Employment retention skills; performance, communication, conflict in workplace. </a:t>
            </a:r>
            <a:endParaRPr lang="en-US" sz="4800" b="1" dirty="0">
              <a:effectLst/>
              <a:latin typeface="Times New Roman" panose="02020603050405020304" pitchFamily="18" charset="0"/>
              <a:ea typeface="Times New Roman" panose="02020603050405020304" pitchFamily="18" charset="0"/>
            </a:endParaRPr>
          </a:p>
          <a:p>
            <a:pPr marL="342900" marR="0" lvl="0" indent="-342900">
              <a:lnSpc>
                <a:spcPct val="120000"/>
              </a:lnSpc>
              <a:buFont typeface="Symbol" panose="05050102010706020507" pitchFamily="18" charset="2"/>
              <a:buChar char=""/>
              <a:tabLst>
                <a:tab pos="381000" algn="l"/>
              </a:tabLst>
            </a:pPr>
            <a:r>
              <a:rPr lang="en-US" sz="4800" b="1" kern="1200" dirty="0">
                <a:solidFill>
                  <a:srgbClr val="404040"/>
                </a:solidFill>
                <a:effectLst/>
                <a:latin typeface="Aptos" panose="020B0004020202020204" pitchFamily="34" charset="0"/>
                <a:ea typeface="Calibri" panose="020F0502020204030204" pitchFamily="34" charset="0"/>
                <a:cs typeface="Arial" panose="020B0604020202020204" pitchFamily="34" charset="0"/>
              </a:rPr>
              <a:t>Educate participants on Work Opportunity Tax Credits (WOTC) and Fidelity Bond information; including ways to market themselves in their job search. </a:t>
            </a:r>
            <a:endParaRPr lang="en-US" sz="4800" b="1" dirty="0">
              <a:effectLst/>
              <a:latin typeface="Times New Roman" panose="02020603050405020304" pitchFamily="18" charset="0"/>
              <a:ea typeface="Times New Roman" panose="02020603050405020304" pitchFamily="18" charset="0"/>
            </a:endParaRPr>
          </a:p>
          <a:p>
            <a:pPr marL="342900" marR="0" lvl="0" indent="-342900">
              <a:lnSpc>
                <a:spcPct val="120000"/>
              </a:lnSpc>
              <a:buFont typeface="Symbol" panose="05050102010706020507" pitchFamily="18" charset="2"/>
              <a:buChar char=""/>
              <a:tabLst>
                <a:tab pos="381000" algn="l"/>
              </a:tabLst>
            </a:pPr>
            <a:r>
              <a:rPr lang="en-US" sz="4800" b="1" kern="1200" dirty="0">
                <a:solidFill>
                  <a:srgbClr val="404040"/>
                </a:solidFill>
                <a:effectLst/>
                <a:latin typeface="Aptos" panose="020B0004020202020204" pitchFamily="34" charset="0"/>
                <a:ea typeface="Calibri" panose="020F0502020204030204" pitchFamily="34" charset="0"/>
                <a:cs typeface="Arial" panose="020B0604020202020204" pitchFamily="34" charset="0"/>
              </a:rPr>
              <a:t>Participants must submit a job search plan for approval. </a:t>
            </a:r>
            <a:endParaRPr lang="en-US" sz="4800" b="1" dirty="0">
              <a:effectLst/>
              <a:latin typeface="Times New Roman" panose="02020603050405020304" pitchFamily="18" charset="0"/>
              <a:ea typeface="Times New Roman" panose="02020603050405020304" pitchFamily="18" charset="0"/>
            </a:endParaRPr>
          </a:p>
          <a:p>
            <a:pPr marL="342900" marR="0" lvl="0" indent="-342900">
              <a:lnSpc>
                <a:spcPct val="120000"/>
              </a:lnSpc>
              <a:buFont typeface="Symbol" panose="05050102010706020507" pitchFamily="18" charset="2"/>
              <a:buChar char=""/>
              <a:tabLst>
                <a:tab pos="381000" algn="l"/>
              </a:tabLst>
            </a:pPr>
            <a:r>
              <a:rPr lang="en-US" sz="4800" b="1" kern="1200" dirty="0">
                <a:solidFill>
                  <a:srgbClr val="404040"/>
                </a:solidFill>
                <a:effectLst/>
                <a:latin typeface="Aptos" panose="020B0004020202020204" pitchFamily="34" charset="0"/>
                <a:ea typeface="Calibri" panose="020F0502020204030204" pitchFamily="34" charset="0"/>
                <a:cs typeface="Arial" panose="020B0604020202020204" pitchFamily="34" charset="0"/>
              </a:rPr>
              <a:t>At the end of each week participants turn in their daily plan with outcomes recorded.</a:t>
            </a:r>
            <a:endParaRPr lang="en-US" sz="4800" b="1" dirty="0">
              <a:effectLst/>
              <a:latin typeface="Times New Roman" panose="02020603050405020304" pitchFamily="18" charset="0"/>
              <a:ea typeface="Times New Roman" panose="02020603050405020304" pitchFamily="18" charset="0"/>
            </a:endParaRPr>
          </a:p>
          <a:p>
            <a:pPr marL="342900" marR="0" lvl="0" indent="-342900">
              <a:lnSpc>
                <a:spcPct val="120000"/>
              </a:lnSpc>
              <a:buFont typeface="Symbol" panose="05050102010706020507" pitchFamily="18" charset="2"/>
              <a:buChar char=""/>
              <a:tabLst>
                <a:tab pos="381000" algn="l"/>
              </a:tabLst>
            </a:pPr>
            <a:r>
              <a:rPr lang="en-US" sz="4800" b="1" kern="1200" dirty="0">
                <a:solidFill>
                  <a:srgbClr val="404040"/>
                </a:solidFill>
                <a:effectLst/>
                <a:latin typeface="Aptos" panose="020B0004020202020204" pitchFamily="34" charset="0"/>
                <a:ea typeface="Calibri" panose="020F0502020204030204" pitchFamily="34" charset="0"/>
                <a:cs typeface="Arial" panose="020B0604020202020204" pitchFamily="34" charset="0"/>
              </a:rPr>
              <a:t>Staff maintain accountability and verify productivity via, participant calls while job seeking, random surveillance in the community and follow up calls to employers.  </a:t>
            </a:r>
            <a:endParaRPr lang="en-US" sz="4800" b="1" dirty="0">
              <a:effectLst/>
              <a:latin typeface="Times New Roman" panose="02020603050405020304" pitchFamily="18" charset="0"/>
              <a:ea typeface="Times New Roman" panose="02020603050405020304" pitchFamily="18" charset="0"/>
            </a:endParaRPr>
          </a:p>
          <a:p>
            <a:pPr marL="342900" marR="0" lvl="0" indent="-342900">
              <a:lnSpc>
                <a:spcPct val="120000"/>
              </a:lnSpc>
              <a:buFont typeface="Symbol" panose="05050102010706020507" pitchFamily="18" charset="2"/>
              <a:buChar char=""/>
              <a:tabLst>
                <a:tab pos="381000" algn="l"/>
              </a:tabLst>
            </a:pPr>
            <a:r>
              <a:rPr lang="en-US" sz="4800" b="1" kern="1200" dirty="0">
                <a:solidFill>
                  <a:srgbClr val="404040"/>
                </a:solidFill>
                <a:effectLst/>
                <a:latin typeface="Aptos" panose="020B0004020202020204" pitchFamily="34" charset="0"/>
                <a:ea typeface="Calibri" panose="020F0502020204030204" pitchFamily="34" charset="0"/>
                <a:cs typeface="Arial" panose="020B0604020202020204" pitchFamily="34" charset="0"/>
              </a:rPr>
              <a:t>Staff share information regarding actively hiring businesses, maintain a list of felon friendly businesses, and make referrals. </a:t>
            </a:r>
            <a:endParaRPr lang="en-US" sz="4800" b="1" dirty="0">
              <a:effectLst/>
              <a:latin typeface="Times New Roman" panose="02020603050405020304" pitchFamily="18" charset="0"/>
              <a:ea typeface="Times New Roman" panose="02020603050405020304" pitchFamily="18" charset="0"/>
            </a:endParaRPr>
          </a:p>
          <a:p>
            <a:pPr marL="342900" marR="0" lvl="0" indent="-342900">
              <a:lnSpc>
                <a:spcPct val="120000"/>
              </a:lnSpc>
              <a:buFont typeface="Symbol" panose="05050102010706020507" pitchFamily="18" charset="2"/>
              <a:buChar char=""/>
              <a:tabLst>
                <a:tab pos="381000" algn="l"/>
              </a:tabLst>
            </a:pPr>
            <a:r>
              <a:rPr lang="en-US" sz="4800" b="1" kern="1200" dirty="0">
                <a:solidFill>
                  <a:srgbClr val="404040"/>
                </a:solidFill>
                <a:effectLst/>
                <a:latin typeface="Aptos" panose="020B0004020202020204" pitchFamily="34" charset="0"/>
                <a:ea typeface="Calibri" panose="020F0502020204030204" pitchFamily="34" charset="0"/>
                <a:cs typeface="Arial" panose="020B0604020202020204" pitchFamily="34" charset="0"/>
              </a:rPr>
              <a:t>Computers and phones are available for participants to complete on-line applications and make follow-up calls. </a:t>
            </a:r>
            <a:endParaRPr lang="en-US" sz="4800" b="1" dirty="0">
              <a:effectLst/>
              <a:latin typeface="Times New Roman" panose="02020603050405020304" pitchFamily="18" charset="0"/>
              <a:ea typeface="Times New Roman" panose="02020603050405020304" pitchFamily="18" charset="0"/>
            </a:endParaRPr>
          </a:p>
          <a:p>
            <a:pPr marL="0" marR="0">
              <a:lnSpc>
                <a:spcPct val="115000"/>
              </a:lnSpc>
              <a:spcAft>
                <a:spcPts val="800"/>
              </a:spcAft>
            </a:pPr>
            <a:r>
              <a:rPr lang="en-US" sz="37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nSpc>
                <a:spcPct val="120000"/>
              </a:lnSpc>
              <a:spcBef>
                <a:spcPts val="0"/>
              </a:spcBef>
              <a:spcAft>
                <a:spcPts val="0"/>
              </a:spcAft>
              <a:buNone/>
              <a:tabLst>
                <a:tab pos="381000" algn="l"/>
              </a:tabLst>
            </a:pPr>
            <a:endParaRPr lang="en-US" dirty="0"/>
          </a:p>
        </p:txBody>
      </p:sp>
      <p:sp>
        <p:nvSpPr>
          <p:cNvPr id="4" name="Footer Placeholder 3">
            <a:extLst>
              <a:ext uri="{FF2B5EF4-FFF2-40B4-BE49-F238E27FC236}">
                <a16:creationId xmlns:a16="http://schemas.microsoft.com/office/drawing/2014/main" id="{A92B9B86-43F0-4327-85A0-2E7AB9AA4FAD}"/>
              </a:ext>
            </a:extLst>
          </p:cNvPr>
          <p:cNvSpPr>
            <a:spLocks noGrp="1"/>
          </p:cNvSpPr>
          <p:nvPr>
            <p:ph type="ftr" sz="quarter" idx="11"/>
          </p:nvPr>
        </p:nvSpPr>
        <p:spPr>
          <a:xfrm>
            <a:off x="39042" y="6427166"/>
            <a:ext cx="6818262" cy="365125"/>
          </a:xfrm>
        </p:spPr>
        <p:txBody>
          <a:bodyPr/>
          <a:lstStyle/>
          <a:p>
            <a:r>
              <a:rPr lang="en-US" sz="1000" dirty="0">
                <a:solidFill>
                  <a:schemeClr val="accent1">
                    <a:lumMod val="75000"/>
                  </a:schemeClr>
                </a:solidFill>
              </a:rPr>
              <a:t>2024 Program Overview </a:t>
            </a:r>
          </a:p>
        </p:txBody>
      </p:sp>
      <p:pic>
        <p:nvPicPr>
          <p:cNvPr id="6" name="Picture 5">
            <a:extLst>
              <a:ext uri="{FF2B5EF4-FFF2-40B4-BE49-F238E27FC236}">
                <a16:creationId xmlns:a16="http://schemas.microsoft.com/office/drawing/2014/main" id="{C9E8C589-F5F7-480B-69A2-5FDC4F40F22A}"/>
              </a:ext>
            </a:extLst>
          </p:cNvPr>
          <p:cNvPicPr>
            <a:picLocks noChangeAspect="1"/>
          </p:cNvPicPr>
          <p:nvPr/>
        </p:nvPicPr>
        <p:blipFill>
          <a:blip r:embed="rId2"/>
          <a:stretch>
            <a:fillRect/>
          </a:stretch>
        </p:blipFill>
        <p:spPr>
          <a:xfrm>
            <a:off x="10008306" y="1303967"/>
            <a:ext cx="1970334" cy="2464879"/>
          </a:xfrm>
          <a:prstGeom prst="rect">
            <a:avLst/>
          </a:prstGeom>
        </p:spPr>
      </p:pic>
      <p:sp>
        <p:nvSpPr>
          <p:cNvPr id="5" name="Slide Number Placeholder 4">
            <a:extLst>
              <a:ext uri="{FF2B5EF4-FFF2-40B4-BE49-F238E27FC236}">
                <a16:creationId xmlns:a16="http://schemas.microsoft.com/office/drawing/2014/main" id="{5BDFA1BE-E632-1EFD-A15F-64DBFE4D6D86}"/>
              </a:ext>
            </a:extLst>
          </p:cNvPr>
          <p:cNvSpPr>
            <a:spLocks noGrp="1"/>
          </p:cNvSpPr>
          <p:nvPr>
            <p:ph type="sldNum" sz="quarter" idx="12"/>
          </p:nvPr>
        </p:nvSpPr>
        <p:spPr/>
        <p:txBody>
          <a:bodyPr/>
          <a:lstStyle/>
          <a:p>
            <a:fld id="{3A98EE3D-8CD1-4C3F-BD1C-C98C9596463C}" type="slidenum">
              <a:rPr lang="en-US" smtClean="0"/>
              <a:t>16</a:t>
            </a:fld>
            <a:endParaRPr lang="en-US" dirty="0"/>
          </a:p>
        </p:txBody>
      </p:sp>
    </p:spTree>
    <p:extLst>
      <p:ext uri="{BB962C8B-B14F-4D97-AF65-F5344CB8AC3E}">
        <p14:creationId xmlns:p14="http://schemas.microsoft.com/office/powerpoint/2010/main" val="941395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894AA-4549-E889-8970-580D7D696FEF}"/>
              </a:ext>
            </a:extLst>
          </p:cNvPr>
          <p:cNvSpPr>
            <a:spLocks noGrp="1"/>
          </p:cNvSpPr>
          <p:nvPr>
            <p:ph type="title"/>
          </p:nvPr>
        </p:nvSpPr>
        <p:spPr>
          <a:xfrm>
            <a:off x="1097280" y="659714"/>
            <a:ext cx="10058400" cy="773076"/>
          </a:xfrm>
        </p:spPr>
        <p:txBody>
          <a:bodyPr/>
          <a:lstStyle/>
          <a:p>
            <a:pPr algn="ctr"/>
            <a:r>
              <a:rPr lang="en-US" b="1" dirty="0">
                <a:solidFill>
                  <a:schemeClr val="accent2">
                    <a:lumMod val="75000"/>
                  </a:schemeClr>
                </a:solidFill>
              </a:rPr>
              <a:t>Whitko Career Academy</a:t>
            </a:r>
          </a:p>
        </p:txBody>
      </p:sp>
      <p:sp>
        <p:nvSpPr>
          <p:cNvPr id="3" name="Content Placeholder 2">
            <a:extLst>
              <a:ext uri="{FF2B5EF4-FFF2-40B4-BE49-F238E27FC236}">
                <a16:creationId xmlns:a16="http://schemas.microsoft.com/office/drawing/2014/main" id="{86950EBB-E6DA-B629-7393-9E4D8C66BD74}"/>
              </a:ext>
            </a:extLst>
          </p:cNvPr>
          <p:cNvSpPr>
            <a:spLocks noGrp="1"/>
          </p:cNvSpPr>
          <p:nvPr>
            <p:ph idx="1"/>
          </p:nvPr>
        </p:nvSpPr>
        <p:spPr/>
        <p:txBody>
          <a:bodyPr/>
          <a:lstStyle/>
          <a:p>
            <a:r>
              <a:rPr lang="en-US" dirty="0"/>
              <a:t>In 2024 program participants had the opportunity to participate in CNC, </a:t>
            </a:r>
          </a:p>
          <a:p>
            <a:r>
              <a:rPr lang="en-US" dirty="0"/>
              <a:t>Culinary Arts, Welding and Business classes. Most of the cost are funded </a:t>
            </a:r>
          </a:p>
          <a:p>
            <a:r>
              <a:rPr lang="en-US" dirty="0"/>
              <a:t>by a grant awarded to the Whitley County Community Foundation.  </a:t>
            </a:r>
          </a:p>
          <a:p>
            <a:endParaRPr lang="en-US" dirty="0"/>
          </a:p>
          <a:p>
            <a:r>
              <a:rPr lang="en-US" dirty="0"/>
              <a:t>Whitley County Drug-Free Indiana also awarded funds for graduation supplies and tuition.  If a participant fails to complete the class, they are charged $400.00.</a:t>
            </a:r>
          </a:p>
        </p:txBody>
      </p:sp>
      <p:sp>
        <p:nvSpPr>
          <p:cNvPr id="4" name="Footer Placeholder 3">
            <a:extLst>
              <a:ext uri="{FF2B5EF4-FFF2-40B4-BE49-F238E27FC236}">
                <a16:creationId xmlns:a16="http://schemas.microsoft.com/office/drawing/2014/main" id="{D3B86744-0A94-5BB4-60CD-0682AC599914}"/>
              </a:ext>
            </a:extLst>
          </p:cNvPr>
          <p:cNvSpPr>
            <a:spLocks noGrp="1"/>
          </p:cNvSpPr>
          <p:nvPr>
            <p:ph type="ftr" sz="quarter" idx="11"/>
          </p:nvPr>
        </p:nvSpPr>
        <p:spPr>
          <a:xfrm>
            <a:off x="18493" y="6492875"/>
            <a:ext cx="6818262" cy="365125"/>
          </a:xfrm>
        </p:spPr>
        <p:txBody>
          <a:bodyPr/>
          <a:lstStyle/>
          <a:p>
            <a:r>
              <a:rPr lang="en-US" sz="1000" dirty="0">
                <a:solidFill>
                  <a:schemeClr val="accent1">
                    <a:lumMod val="75000"/>
                  </a:schemeClr>
                </a:solidFill>
              </a:rPr>
              <a:t>2024 Program Overview </a:t>
            </a:r>
          </a:p>
        </p:txBody>
      </p:sp>
      <p:pic>
        <p:nvPicPr>
          <p:cNvPr id="2050" name="Picture 2" descr="whitko career academy from whitko.org">
            <a:extLst>
              <a:ext uri="{FF2B5EF4-FFF2-40B4-BE49-F238E27FC236}">
                <a16:creationId xmlns:a16="http://schemas.microsoft.com/office/drawing/2014/main" id="{640513B0-036C-85DF-3B2B-1C0D087A0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4415" y="2219885"/>
            <a:ext cx="1321174" cy="13211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401245A-8A0C-BF61-0CA7-447C47825D94}"/>
              </a:ext>
            </a:extLst>
          </p:cNvPr>
          <p:cNvPicPr>
            <a:picLocks noChangeAspect="1"/>
          </p:cNvPicPr>
          <p:nvPr/>
        </p:nvPicPr>
        <p:blipFill>
          <a:blip r:embed="rId3"/>
          <a:stretch>
            <a:fillRect/>
          </a:stretch>
        </p:blipFill>
        <p:spPr>
          <a:xfrm>
            <a:off x="8860895" y="4548375"/>
            <a:ext cx="2248214" cy="1209844"/>
          </a:xfrm>
          <a:prstGeom prst="rect">
            <a:avLst/>
          </a:prstGeom>
        </p:spPr>
      </p:pic>
      <p:sp>
        <p:nvSpPr>
          <p:cNvPr id="5" name="Slide Number Placeholder 4">
            <a:extLst>
              <a:ext uri="{FF2B5EF4-FFF2-40B4-BE49-F238E27FC236}">
                <a16:creationId xmlns:a16="http://schemas.microsoft.com/office/drawing/2014/main" id="{18D83158-F54F-1D78-E992-892A57D7E81B}"/>
              </a:ext>
            </a:extLst>
          </p:cNvPr>
          <p:cNvSpPr>
            <a:spLocks noGrp="1"/>
          </p:cNvSpPr>
          <p:nvPr>
            <p:ph type="sldNum" sz="quarter" idx="12"/>
          </p:nvPr>
        </p:nvSpPr>
        <p:spPr/>
        <p:txBody>
          <a:bodyPr/>
          <a:lstStyle/>
          <a:p>
            <a:fld id="{3A98EE3D-8CD1-4C3F-BD1C-C98C9596463C}" type="slidenum">
              <a:rPr lang="en-US" smtClean="0"/>
              <a:t>17</a:t>
            </a:fld>
            <a:endParaRPr lang="en-US" dirty="0"/>
          </a:p>
        </p:txBody>
      </p:sp>
    </p:spTree>
    <p:extLst>
      <p:ext uri="{BB962C8B-B14F-4D97-AF65-F5344CB8AC3E}">
        <p14:creationId xmlns:p14="http://schemas.microsoft.com/office/powerpoint/2010/main" val="2164228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33596-DC97-DFFB-0E16-2ED2F1050E60}"/>
              </a:ext>
            </a:extLst>
          </p:cNvPr>
          <p:cNvSpPr>
            <a:spLocks noGrp="1"/>
          </p:cNvSpPr>
          <p:nvPr>
            <p:ph type="title"/>
          </p:nvPr>
        </p:nvSpPr>
        <p:spPr/>
        <p:txBody>
          <a:bodyPr anchor="b">
            <a:normAutofit/>
          </a:bodyPr>
          <a:lstStyle/>
          <a:p>
            <a:pPr algn="ctr"/>
            <a:r>
              <a:rPr lang="en-US" sz="3200" b="1" dirty="0">
                <a:solidFill>
                  <a:schemeClr val="accent2">
                    <a:lumMod val="75000"/>
                  </a:schemeClr>
                </a:solidFill>
              </a:rPr>
              <a:t>Support Dog Journey </a:t>
            </a:r>
            <a:br>
              <a:rPr lang="en-US" sz="3200" b="1" dirty="0">
                <a:solidFill>
                  <a:schemeClr val="accent2">
                    <a:lumMod val="75000"/>
                  </a:schemeClr>
                </a:solidFill>
              </a:rPr>
            </a:br>
            <a:endParaRPr lang="en-US" sz="3200" b="1" dirty="0">
              <a:solidFill>
                <a:schemeClr val="accent2">
                  <a:lumMod val="75000"/>
                </a:schemeClr>
              </a:solidFill>
            </a:endParaRPr>
          </a:p>
        </p:txBody>
      </p:sp>
      <p:sp>
        <p:nvSpPr>
          <p:cNvPr id="11" name="Content Placeholder 3">
            <a:extLst>
              <a:ext uri="{FF2B5EF4-FFF2-40B4-BE49-F238E27FC236}">
                <a16:creationId xmlns:a16="http://schemas.microsoft.com/office/drawing/2014/main" id="{132F4649-6995-ACDC-5E4D-8EF3F9722888}"/>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en-US" sz="1800" b="1" dirty="0">
                <a:solidFill>
                  <a:schemeClr val="tx1"/>
                </a:solidFill>
              </a:rPr>
              <a:t>Handlers: Amy Motter and Julie Jensen-Kelley</a:t>
            </a:r>
            <a:endParaRPr lang="en-US" sz="1800" b="1"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b="1"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kern="100" dirty="0">
              <a:solidFill>
                <a:schemeClr val="accent2">
                  <a:lumMod val="75000"/>
                </a:schemeClr>
              </a:solidFill>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solidFill>
                  <a:schemeClr val="accent2">
                    <a:lumMod val="75000"/>
                  </a:schemeClr>
                </a:solidFill>
                <a:latin typeface="Aptos" panose="020B0004020202020204" pitchFamily="34" charset="0"/>
                <a:ea typeface="Aptos" panose="020B0004020202020204" pitchFamily="34" charset="0"/>
                <a:cs typeface="Times New Roman" panose="02020603050405020304" pitchFamily="18" charset="0"/>
              </a:rPr>
              <a:t>To maintain certification Alliance Therapy requires Handlers to volunteer their time visiting locations with Journey.  This year Handlers volunteered their time visiting schools, senior </a:t>
            </a:r>
            <a:r>
              <a:rPr lang="en-US" sz="18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housing, Whitley County Council on Aging, and the residential work release facility.  In addition</a:t>
            </a:r>
            <a:r>
              <a:rPr lang="en-US" sz="1800" kern="100" dirty="0">
                <a:solidFill>
                  <a:schemeClr val="accent2">
                    <a:lumMod val="75000"/>
                  </a:schemeClr>
                </a:solidFill>
                <a:latin typeface="Aptos" panose="020B0004020202020204" pitchFamily="34" charset="0"/>
                <a:ea typeface="Aptos" panose="020B0004020202020204" pitchFamily="34" charset="0"/>
                <a:cs typeface="Times New Roman" panose="02020603050405020304" pitchFamily="18" charset="0"/>
              </a:rPr>
              <a:t>, </a:t>
            </a:r>
            <a:r>
              <a:rPr lang="en-US" sz="18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Journey worked approximately 360 hours attending case management meetings, residential work release activities, and programming. </a:t>
            </a:r>
          </a:p>
          <a:p>
            <a:pPr marL="0" marR="0" indent="0">
              <a:lnSpc>
                <a:spcPct val="107000"/>
              </a:lnSpc>
              <a:spcBef>
                <a:spcPts val="0"/>
              </a:spcBef>
              <a:spcAft>
                <a:spcPts val="800"/>
              </a:spcAft>
              <a:buNone/>
            </a:pPr>
            <a:r>
              <a:rPr lang="en-US" sz="1800" kern="100" dirty="0">
                <a:solidFill>
                  <a:schemeClr val="accent2">
                    <a:lumMod val="75000"/>
                  </a:schemeClr>
                </a:solidFill>
                <a:latin typeface="Aptos" panose="020B0004020202020204" pitchFamily="34" charset="0"/>
                <a:ea typeface="Aptos" panose="020B0004020202020204" pitchFamily="34" charset="0"/>
                <a:cs typeface="Times New Roman" panose="02020603050405020304" pitchFamily="18" charset="0"/>
              </a:rPr>
              <a:t>Total expenses for 2024 were $1,722.18 of that $331.59 was paid by a grant  and the balance was paid by the Handlers. </a:t>
            </a:r>
            <a:endParaRPr lang="en-US" sz="18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3" name="Text Placeholder 2">
            <a:extLst>
              <a:ext uri="{FF2B5EF4-FFF2-40B4-BE49-F238E27FC236}">
                <a16:creationId xmlns:a16="http://schemas.microsoft.com/office/drawing/2014/main" id="{1E360015-0673-DAA2-315C-00D055EFC7B0}"/>
              </a:ext>
            </a:extLst>
          </p:cNvPr>
          <p:cNvSpPr>
            <a:spLocks noGrp="1"/>
          </p:cNvSpPr>
          <p:nvPr>
            <p:ph type="body" sz="half" idx="2"/>
          </p:nvPr>
        </p:nvSpPr>
        <p:spPr/>
        <p:txBody>
          <a:bodyPr/>
          <a:lstStyle/>
          <a:p>
            <a:endParaRPr lang="en-US" dirty="0"/>
          </a:p>
        </p:txBody>
      </p:sp>
      <p:sp>
        <p:nvSpPr>
          <p:cNvPr id="4" name="Footer Placeholder 3">
            <a:extLst>
              <a:ext uri="{FF2B5EF4-FFF2-40B4-BE49-F238E27FC236}">
                <a16:creationId xmlns:a16="http://schemas.microsoft.com/office/drawing/2014/main" id="{0F976CE6-B988-E2E1-2A6A-7A2E18704A66}"/>
              </a:ext>
            </a:extLst>
          </p:cNvPr>
          <p:cNvSpPr>
            <a:spLocks noGrp="1"/>
          </p:cNvSpPr>
          <p:nvPr>
            <p:ph type="ftr" sz="quarter" idx="11"/>
          </p:nvPr>
        </p:nvSpPr>
        <p:spPr/>
        <p:txBody>
          <a:bodyPr anchor="ctr">
            <a:normAutofit/>
          </a:bodyPr>
          <a:lstStyle/>
          <a:p>
            <a:pPr>
              <a:spcAft>
                <a:spcPts val="600"/>
              </a:spcAft>
            </a:pPr>
            <a:r>
              <a:rPr lang="en-US" sz="1000" dirty="0">
                <a:solidFill>
                  <a:schemeClr val="accent1">
                    <a:lumMod val="75000"/>
                  </a:schemeClr>
                </a:solidFill>
              </a:rPr>
              <a:t>2024 Program Overview </a:t>
            </a:r>
          </a:p>
        </p:txBody>
      </p:sp>
      <p:pic>
        <p:nvPicPr>
          <p:cNvPr id="1027" name="Picture 1">
            <a:extLst>
              <a:ext uri="{FF2B5EF4-FFF2-40B4-BE49-F238E27FC236}">
                <a16:creationId xmlns:a16="http://schemas.microsoft.com/office/drawing/2014/main" id="{781393B5-5C7B-F75B-2B21-3CDDEF89D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65" y="2387600"/>
            <a:ext cx="3541353" cy="421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BB77FEA8-B554-36BA-B755-1B266026E18A}"/>
              </a:ext>
            </a:extLst>
          </p:cNvPr>
          <p:cNvSpPr>
            <a:spLocks noGrp="1"/>
          </p:cNvSpPr>
          <p:nvPr>
            <p:ph type="sldNum" sz="quarter" idx="12"/>
          </p:nvPr>
        </p:nvSpPr>
        <p:spPr/>
        <p:txBody>
          <a:bodyPr/>
          <a:lstStyle/>
          <a:p>
            <a:fld id="{3A98EE3D-8CD1-4C3F-BD1C-C98C9596463C}" type="slidenum">
              <a:rPr lang="en-US" smtClean="0"/>
              <a:pPr/>
              <a:t>18</a:t>
            </a:fld>
            <a:endParaRPr lang="en-US" dirty="0"/>
          </a:p>
        </p:txBody>
      </p:sp>
    </p:spTree>
    <p:extLst>
      <p:ext uri="{BB962C8B-B14F-4D97-AF65-F5344CB8AC3E}">
        <p14:creationId xmlns:p14="http://schemas.microsoft.com/office/powerpoint/2010/main" val="2186708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32B35-B12B-F8CB-7184-DD531789A79D}"/>
              </a:ext>
            </a:extLst>
          </p:cNvPr>
          <p:cNvSpPr>
            <a:spLocks noGrp="1"/>
          </p:cNvSpPr>
          <p:nvPr>
            <p:ph type="title"/>
          </p:nvPr>
        </p:nvSpPr>
        <p:spPr>
          <a:xfrm>
            <a:off x="643466" y="786383"/>
            <a:ext cx="3517567" cy="2093975"/>
          </a:xfrm>
        </p:spPr>
        <p:txBody>
          <a:bodyPr anchor="b">
            <a:normAutofit/>
          </a:bodyPr>
          <a:lstStyle/>
          <a:p>
            <a:r>
              <a:rPr lang="en-US" dirty="0">
                <a:solidFill>
                  <a:schemeClr val="bg2">
                    <a:lumMod val="50000"/>
                  </a:schemeClr>
                </a:solidFill>
              </a:rPr>
              <a:t>Community Service Program Impact</a:t>
            </a:r>
          </a:p>
        </p:txBody>
      </p:sp>
      <p:sp>
        <p:nvSpPr>
          <p:cNvPr id="11" name="Text Placeholder 3">
            <a:extLst>
              <a:ext uri="{FF2B5EF4-FFF2-40B4-BE49-F238E27FC236}">
                <a16:creationId xmlns:a16="http://schemas.microsoft.com/office/drawing/2014/main" id="{662FF116-BB7A-B70C-BE00-5460D1375444}"/>
              </a:ext>
            </a:extLst>
          </p:cNvPr>
          <p:cNvSpPr>
            <a:spLocks noGrp="1"/>
          </p:cNvSpPr>
          <p:nvPr>
            <p:ph type="body" sz="half" idx="2"/>
          </p:nvPr>
        </p:nvSpPr>
        <p:spPr>
          <a:xfrm>
            <a:off x="643466" y="3007112"/>
            <a:ext cx="3517567" cy="3064505"/>
          </a:xfrm>
        </p:spPr>
        <p:txBody>
          <a:bodyPr>
            <a:normAutofit/>
          </a:bodyPr>
          <a:lstStyle/>
          <a:p>
            <a:r>
              <a:rPr lang="en-US" dirty="0">
                <a:solidFill>
                  <a:schemeClr val="accent5"/>
                </a:solidFill>
              </a:rPr>
              <a:t>Court ordered community service is a sentencing alternative that allows offenders to give something back to the community.  Provides assistance to non-for-profit and governmental agencies.  The Community Service Work crew operates Monday-Thursday.  </a:t>
            </a:r>
            <a:endParaRPr lang="en-US" dirty="0">
              <a:solidFill>
                <a:schemeClr val="accent3">
                  <a:lumMod val="60000"/>
                  <a:lumOff val="40000"/>
                </a:schemeClr>
              </a:solidFill>
            </a:endParaRPr>
          </a:p>
        </p:txBody>
      </p:sp>
      <p:sp>
        <p:nvSpPr>
          <p:cNvPr id="4" name="Footer Placeholder 3">
            <a:extLst>
              <a:ext uri="{FF2B5EF4-FFF2-40B4-BE49-F238E27FC236}">
                <a16:creationId xmlns:a16="http://schemas.microsoft.com/office/drawing/2014/main" id="{023715B7-C6A8-CD3B-D6D7-7A065F1E199C}"/>
              </a:ext>
            </a:extLst>
          </p:cNvPr>
          <p:cNvSpPr>
            <a:spLocks noGrp="1"/>
          </p:cNvSpPr>
          <p:nvPr>
            <p:ph type="ftr" sz="quarter" idx="11"/>
          </p:nvPr>
        </p:nvSpPr>
        <p:spPr>
          <a:xfrm>
            <a:off x="0" y="6390527"/>
            <a:ext cx="5334019" cy="467474"/>
          </a:xfrm>
        </p:spPr>
        <p:txBody>
          <a:bodyPr anchor="ctr">
            <a:normAutofit/>
          </a:bodyPr>
          <a:lstStyle/>
          <a:p>
            <a:pPr>
              <a:spcAft>
                <a:spcPts val="600"/>
              </a:spcAft>
            </a:pPr>
            <a:r>
              <a:rPr lang="en-US" sz="1000" dirty="0">
                <a:solidFill>
                  <a:schemeClr val="accent1">
                    <a:lumMod val="75000"/>
                  </a:schemeClr>
                </a:solidFill>
              </a:rPr>
              <a:t>2024 Program Overview </a:t>
            </a:r>
          </a:p>
        </p:txBody>
      </p:sp>
      <p:graphicFrame>
        <p:nvGraphicFramePr>
          <p:cNvPr id="7" name="Content Placeholder 4">
            <a:extLst>
              <a:ext uri="{FF2B5EF4-FFF2-40B4-BE49-F238E27FC236}">
                <a16:creationId xmlns:a16="http://schemas.microsoft.com/office/drawing/2014/main" id="{6DA58D2A-8D23-EB7A-FEC4-7FFABDD4E17C}"/>
              </a:ext>
            </a:extLst>
          </p:cNvPr>
          <p:cNvGraphicFramePr>
            <a:graphicFrameLocks noGrp="1"/>
          </p:cNvGraphicFramePr>
          <p:nvPr>
            <p:ph idx="1"/>
            <p:extLst>
              <p:ext uri="{D42A27DB-BD31-4B8C-83A1-F6EECF244321}">
                <p14:modId xmlns:p14="http://schemas.microsoft.com/office/powerpoint/2010/main" val="3527796251"/>
              </p:ext>
            </p:extLst>
          </p:nvPr>
        </p:nvGraphicFramePr>
        <p:xfrm>
          <a:off x="5458984" y="812799"/>
          <a:ext cx="5928344" cy="5294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6899EAB9-81B1-4020-080A-09B6DA73C60C}"/>
              </a:ext>
            </a:extLst>
          </p:cNvPr>
          <p:cNvPicPr>
            <a:picLocks noChangeAspect="1"/>
          </p:cNvPicPr>
          <p:nvPr/>
        </p:nvPicPr>
        <p:blipFill>
          <a:blip r:embed="rId8"/>
          <a:stretch>
            <a:fillRect/>
          </a:stretch>
        </p:blipFill>
        <p:spPr>
          <a:xfrm>
            <a:off x="2742431" y="1316648"/>
            <a:ext cx="2067577" cy="1531009"/>
          </a:xfrm>
          <a:prstGeom prst="rect">
            <a:avLst/>
          </a:prstGeom>
        </p:spPr>
      </p:pic>
      <p:sp>
        <p:nvSpPr>
          <p:cNvPr id="3" name="Slide Number Placeholder 2">
            <a:extLst>
              <a:ext uri="{FF2B5EF4-FFF2-40B4-BE49-F238E27FC236}">
                <a16:creationId xmlns:a16="http://schemas.microsoft.com/office/drawing/2014/main" id="{E8B518FC-BBF8-450A-4EFB-B41F0B30945E}"/>
              </a:ext>
            </a:extLst>
          </p:cNvPr>
          <p:cNvSpPr>
            <a:spLocks noGrp="1"/>
          </p:cNvSpPr>
          <p:nvPr>
            <p:ph type="sldNum" sz="quarter" idx="12"/>
          </p:nvPr>
        </p:nvSpPr>
        <p:spPr/>
        <p:txBody>
          <a:bodyPr/>
          <a:lstStyle/>
          <a:p>
            <a:fld id="{3A98EE3D-8CD1-4C3F-BD1C-C98C9596463C}" type="slidenum">
              <a:rPr lang="en-US" smtClean="0"/>
              <a:pPr/>
              <a:t>19</a:t>
            </a:fld>
            <a:endParaRPr lang="en-US" dirty="0"/>
          </a:p>
        </p:txBody>
      </p:sp>
    </p:spTree>
    <p:extLst>
      <p:ext uri="{BB962C8B-B14F-4D97-AF65-F5344CB8AC3E}">
        <p14:creationId xmlns:p14="http://schemas.microsoft.com/office/powerpoint/2010/main" val="3775510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100051" y="691840"/>
            <a:ext cx="10058400" cy="3892168"/>
          </a:xfrm>
        </p:spPr>
        <p:txBody>
          <a:bodyPr anchor="ctr">
            <a:normAutofit/>
          </a:bodyPr>
          <a:lstStyle/>
          <a:p>
            <a:pPr lvl="0" algn="ctr"/>
            <a:r>
              <a:rPr lang="en-US" sz="2800" b="1" i="1" dirty="0">
                <a:solidFill>
                  <a:schemeClr val="bg2">
                    <a:lumMod val="50000"/>
                  </a:schemeClr>
                </a:solidFill>
              </a:rPr>
              <a:t>Mission: To provide a multi-facet community-based program that facilitates behavioral change by incorporating the effective use of evidence-based practices through cognitive change programs, aimed to increase motivation and cease criminal thinking prior to their incorporation back into the community, enhancing public safety. </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pPr algn="ctr"/>
            <a:r>
              <a:rPr lang="en-US" sz="2800" b="1" dirty="0">
                <a:solidFill>
                  <a:srgbClr val="FFFFFF"/>
                </a:solidFill>
                <a:latin typeface="+mj-lt"/>
              </a:rPr>
              <a:t>Whitley county community corrections</a:t>
            </a:r>
          </a:p>
        </p:txBody>
      </p:sp>
      <p:sp>
        <p:nvSpPr>
          <p:cNvPr id="4" name="Footer Placeholder 3">
            <a:extLst>
              <a:ext uri="{FF2B5EF4-FFF2-40B4-BE49-F238E27FC236}">
                <a16:creationId xmlns:a16="http://schemas.microsoft.com/office/drawing/2014/main" id="{2245BBCF-2984-4208-9517-3A5907FA85BE}"/>
              </a:ext>
            </a:extLst>
          </p:cNvPr>
          <p:cNvSpPr>
            <a:spLocks noGrp="1"/>
          </p:cNvSpPr>
          <p:nvPr>
            <p:ph type="ftr" sz="quarter" idx="11"/>
          </p:nvPr>
        </p:nvSpPr>
        <p:spPr>
          <a:xfrm>
            <a:off x="0" y="6457917"/>
            <a:ext cx="6818262" cy="365125"/>
          </a:xfrm>
        </p:spPr>
        <p:txBody>
          <a:bodyPr/>
          <a:lstStyle/>
          <a:p>
            <a:r>
              <a:rPr lang="en-US" sz="1000" dirty="0">
                <a:solidFill>
                  <a:schemeClr val="accent1">
                    <a:lumMod val="50000"/>
                  </a:schemeClr>
                </a:solidFill>
              </a:rPr>
              <a:t>2024 Program Overview </a:t>
            </a:r>
          </a:p>
        </p:txBody>
      </p:sp>
      <p:sp>
        <p:nvSpPr>
          <p:cNvPr id="5" name="Slide Number Placeholder 4">
            <a:extLst>
              <a:ext uri="{FF2B5EF4-FFF2-40B4-BE49-F238E27FC236}">
                <a16:creationId xmlns:a16="http://schemas.microsoft.com/office/drawing/2014/main" id="{279C06BC-4955-719E-7670-DCA81A057490}"/>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191714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E31F6-B41E-4751-9394-C481A6BF52FC}"/>
              </a:ext>
            </a:extLst>
          </p:cNvPr>
          <p:cNvSpPr>
            <a:spLocks noGrp="1"/>
          </p:cNvSpPr>
          <p:nvPr>
            <p:ph type="title"/>
          </p:nvPr>
        </p:nvSpPr>
        <p:spPr/>
        <p:txBody>
          <a:bodyPr/>
          <a:lstStyle/>
          <a:p>
            <a:pPr algn="ctr"/>
            <a:r>
              <a:rPr lang="en-US" b="1" dirty="0">
                <a:solidFill>
                  <a:schemeClr val="accent2">
                    <a:lumMod val="75000"/>
                  </a:schemeClr>
                </a:solidFill>
              </a:rPr>
              <a:t>Jail Services</a:t>
            </a:r>
          </a:p>
        </p:txBody>
      </p:sp>
      <p:sp>
        <p:nvSpPr>
          <p:cNvPr id="3" name="Content Placeholder 2">
            <a:extLst>
              <a:ext uri="{FF2B5EF4-FFF2-40B4-BE49-F238E27FC236}">
                <a16:creationId xmlns:a16="http://schemas.microsoft.com/office/drawing/2014/main" id="{148D9001-939C-4BF0-B2CA-D9572EBAF42F}"/>
              </a:ext>
            </a:extLst>
          </p:cNvPr>
          <p:cNvSpPr>
            <a:spLocks noGrp="1"/>
          </p:cNvSpPr>
          <p:nvPr>
            <p:ph idx="1"/>
          </p:nvPr>
        </p:nvSpPr>
        <p:spPr>
          <a:xfrm>
            <a:off x="1097280" y="1951093"/>
            <a:ext cx="10058400" cy="3917999"/>
          </a:xfrm>
        </p:spPr>
        <p:txBody>
          <a:bodyPr>
            <a:normAutofit fontScale="85000" lnSpcReduction="20000"/>
          </a:bodyPr>
          <a:lstStyle/>
          <a:p>
            <a:r>
              <a:rPr lang="en-US" sz="1600" dirty="0">
                <a:solidFill>
                  <a:schemeClr val="tx1"/>
                </a:solidFill>
              </a:rPr>
              <a:t>The Indiana Department of Correction awarded $24,000.00 for fiscal year 2024. Funding was to provide an additional seven hours of mental health services to inmates in the Whitley County Jail.  These (7) seven hours are added to the (6) six hours that are included in the Whitley County Jail Inmate-Healthcare contract making a total of thirteen (13) hours per week of on-site mental health services.  Services are provided by Quality Correction Care (QCC) which is certified by the Division of Mental Health and Addictions.  The Community Corrections Data Analyst is required to submit quarterly data to the Indiana Department Correction on the following Performance Outcomes: Percentage of inmates reported being seen by mental health provider within 7 days of intake after reporting a history of mental health. Percentage of inmates that reported satisfaction with mental health services on jail exit survey. Percentage of inmates that reported they received information on Medication Assisted Treatment on jail exit survey. Percentage of inmates that reported they received a community resource guide on jail exit survey.</a:t>
            </a:r>
          </a:p>
          <a:p>
            <a:endParaRPr lang="en-US" sz="1600" dirty="0">
              <a:solidFill>
                <a:schemeClr val="tx1"/>
              </a:solidFill>
            </a:endParaRPr>
          </a:p>
          <a:p>
            <a:endParaRPr lang="en-US" sz="1600" dirty="0">
              <a:solidFill>
                <a:schemeClr val="tx1"/>
              </a:solidFill>
            </a:endParaRPr>
          </a:p>
          <a:p>
            <a:endParaRPr lang="en-US" sz="1600" dirty="0">
              <a:solidFill>
                <a:schemeClr val="tx1"/>
              </a:solidFill>
            </a:endParaRPr>
          </a:p>
          <a:p>
            <a:r>
              <a:rPr lang="en-US" sz="1600" dirty="0">
                <a:solidFill>
                  <a:schemeClr val="tx1"/>
                </a:solidFill>
              </a:rPr>
              <a:t> </a:t>
            </a:r>
          </a:p>
          <a:p>
            <a:r>
              <a:rPr lang="en-US" sz="1600" dirty="0">
                <a:solidFill>
                  <a:schemeClr val="tx1"/>
                </a:solidFill>
              </a:rPr>
              <a:t> </a:t>
            </a:r>
          </a:p>
          <a:p>
            <a:endParaRPr lang="en-US" dirty="0">
              <a:solidFill>
                <a:schemeClr val="accent2">
                  <a:lumMod val="75000"/>
                </a:schemeClr>
              </a:solidFill>
            </a:endParaRPr>
          </a:p>
          <a:p>
            <a:endParaRPr lang="en-US" dirty="0">
              <a:solidFill>
                <a:schemeClr val="tx1"/>
              </a:solidFill>
            </a:endParaRPr>
          </a:p>
        </p:txBody>
      </p:sp>
      <p:sp>
        <p:nvSpPr>
          <p:cNvPr id="4" name="Footer Placeholder 3">
            <a:extLst>
              <a:ext uri="{FF2B5EF4-FFF2-40B4-BE49-F238E27FC236}">
                <a16:creationId xmlns:a16="http://schemas.microsoft.com/office/drawing/2014/main" id="{FA21B0BC-F7A3-4D7D-8117-EEF0F6674F0A}"/>
              </a:ext>
            </a:extLst>
          </p:cNvPr>
          <p:cNvSpPr>
            <a:spLocks noGrp="1"/>
          </p:cNvSpPr>
          <p:nvPr>
            <p:ph type="ftr" sz="quarter" idx="11"/>
          </p:nvPr>
        </p:nvSpPr>
        <p:spPr>
          <a:xfrm>
            <a:off x="0" y="6411073"/>
            <a:ext cx="6898399" cy="446927"/>
          </a:xfrm>
        </p:spPr>
        <p:txBody>
          <a:bodyPr/>
          <a:lstStyle/>
          <a:p>
            <a:r>
              <a:rPr lang="en-US" sz="1000" dirty="0">
                <a:solidFill>
                  <a:schemeClr val="accent1">
                    <a:lumMod val="75000"/>
                  </a:schemeClr>
                </a:solidFill>
              </a:rPr>
              <a:t>2024 Program Overview </a:t>
            </a:r>
          </a:p>
        </p:txBody>
      </p:sp>
      <p:pic>
        <p:nvPicPr>
          <p:cNvPr id="6" name="Picture 5">
            <a:extLst>
              <a:ext uri="{FF2B5EF4-FFF2-40B4-BE49-F238E27FC236}">
                <a16:creationId xmlns:a16="http://schemas.microsoft.com/office/drawing/2014/main" id="{BEEE43E4-A046-1015-72AC-97D56E9EB96A}"/>
              </a:ext>
            </a:extLst>
          </p:cNvPr>
          <p:cNvPicPr>
            <a:picLocks noChangeAspect="1"/>
          </p:cNvPicPr>
          <p:nvPr/>
        </p:nvPicPr>
        <p:blipFill>
          <a:blip r:embed="rId3"/>
          <a:stretch>
            <a:fillRect/>
          </a:stretch>
        </p:blipFill>
        <p:spPr>
          <a:xfrm>
            <a:off x="9893593" y="258289"/>
            <a:ext cx="1262087" cy="1664491"/>
          </a:xfrm>
          <a:prstGeom prst="rect">
            <a:avLst/>
          </a:prstGeom>
        </p:spPr>
      </p:pic>
      <p:sp>
        <p:nvSpPr>
          <p:cNvPr id="5" name="Slide Number Placeholder 4">
            <a:extLst>
              <a:ext uri="{FF2B5EF4-FFF2-40B4-BE49-F238E27FC236}">
                <a16:creationId xmlns:a16="http://schemas.microsoft.com/office/drawing/2014/main" id="{F5B29AC5-9611-440A-0118-4F715FD1154A}"/>
              </a:ext>
            </a:extLst>
          </p:cNvPr>
          <p:cNvSpPr>
            <a:spLocks noGrp="1"/>
          </p:cNvSpPr>
          <p:nvPr>
            <p:ph type="sldNum" sz="quarter" idx="12"/>
          </p:nvPr>
        </p:nvSpPr>
        <p:spPr/>
        <p:txBody>
          <a:bodyPr/>
          <a:lstStyle/>
          <a:p>
            <a:fld id="{3A98EE3D-8CD1-4C3F-BD1C-C98C9596463C}" type="slidenum">
              <a:rPr lang="en-US" smtClean="0"/>
              <a:t>20</a:t>
            </a:fld>
            <a:endParaRPr lang="en-US" dirty="0"/>
          </a:p>
        </p:txBody>
      </p:sp>
      <p:pic>
        <p:nvPicPr>
          <p:cNvPr id="10" name="Picture 9">
            <a:extLst>
              <a:ext uri="{FF2B5EF4-FFF2-40B4-BE49-F238E27FC236}">
                <a16:creationId xmlns:a16="http://schemas.microsoft.com/office/drawing/2014/main" id="{CA4E8B1D-E9DD-B25E-C9EE-4728469E70A4}"/>
              </a:ext>
            </a:extLst>
          </p:cNvPr>
          <p:cNvPicPr>
            <a:picLocks noChangeAspect="1"/>
          </p:cNvPicPr>
          <p:nvPr/>
        </p:nvPicPr>
        <p:blipFill>
          <a:blip r:embed="rId4"/>
          <a:stretch>
            <a:fillRect/>
          </a:stretch>
        </p:blipFill>
        <p:spPr>
          <a:xfrm>
            <a:off x="1320800" y="3921760"/>
            <a:ext cx="9265920" cy="1975644"/>
          </a:xfrm>
          <a:prstGeom prst="rect">
            <a:avLst/>
          </a:prstGeom>
        </p:spPr>
      </p:pic>
    </p:spTree>
    <p:extLst>
      <p:ext uri="{BB962C8B-B14F-4D97-AF65-F5344CB8AC3E}">
        <p14:creationId xmlns:p14="http://schemas.microsoft.com/office/powerpoint/2010/main" val="3756646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C440-1F02-E27B-9CB4-F450B58FC73A}"/>
              </a:ext>
            </a:extLst>
          </p:cNvPr>
          <p:cNvSpPr>
            <a:spLocks noGrp="1"/>
          </p:cNvSpPr>
          <p:nvPr>
            <p:ph type="title"/>
          </p:nvPr>
        </p:nvSpPr>
        <p:spPr/>
        <p:txBody>
          <a:bodyPr/>
          <a:lstStyle/>
          <a:p>
            <a:pPr algn="ctr"/>
            <a:r>
              <a:rPr lang="en-US" b="1" dirty="0">
                <a:solidFill>
                  <a:schemeClr val="accent2">
                    <a:lumMod val="75000"/>
                  </a:schemeClr>
                </a:solidFill>
              </a:rPr>
              <a:t>2024 Financial Information</a:t>
            </a:r>
          </a:p>
        </p:txBody>
      </p:sp>
      <p:sp>
        <p:nvSpPr>
          <p:cNvPr id="3" name="Content Placeholder 2">
            <a:extLst>
              <a:ext uri="{FF2B5EF4-FFF2-40B4-BE49-F238E27FC236}">
                <a16:creationId xmlns:a16="http://schemas.microsoft.com/office/drawing/2014/main" id="{E103CFCA-E86E-3C6B-DF9C-4E9747BFC8FA}"/>
              </a:ext>
            </a:extLst>
          </p:cNvPr>
          <p:cNvSpPr>
            <a:spLocks noGrp="1"/>
          </p:cNvSpPr>
          <p:nvPr>
            <p:ph idx="1"/>
          </p:nvPr>
        </p:nvSpPr>
        <p:spPr>
          <a:xfrm>
            <a:off x="1097280" y="2108201"/>
            <a:ext cx="10058400" cy="4004923"/>
          </a:xfrm>
        </p:spPr>
        <p:txBody>
          <a:bodyPr>
            <a:normAutofit/>
          </a:bodyPr>
          <a:lstStyle/>
          <a:p>
            <a:pPr marL="201168" lvl="1" indent="0">
              <a:buNone/>
            </a:pPr>
            <a:endParaRPr lang="en-US" sz="1800" b="1" dirty="0"/>
          </a:p>
          <a:p>
            <a:pPr marL="201168" lvl="1" indent="0">
              <a:buNone/>
            </a:pPr>
            <a:endParaRPr lang="en-US" sz="1800" b="1" dirty="0"/>
          </a:p>
          <a:p>
            <a:pPr marL="201168" lvl="1" indent="0">
              <a:buNone/>
            </a:pPr>
            <a:r>
              <a:rPr lang="en-US" sz="1800" b="1" dirty="0"/>
              <a:t>Community Corrections received approximately  $1,300,000.00 in grants for fiscal year 2024.</a:t>
            </a:r>
          </a:p>
          <a:p>
            <a:pPr marL="201168" lvl="1" indent="0">
              <a:buNone/>
            </a:pPr>
            <a:r>
              <a:rPr lang="en-US" sz="1800" b="1" dirty="0"/>
              <a:t>Operating budget was approximately $2,500,000.00.  This does not include utilities or other building expenses supported by county maintenance.  </a:t>
            </a:r>
          </a:p>
          <a:p>
            <a:pPr marL="201168" lvl="1" indent="0">
              <a:buNone/>
            </a:pPr>
            <a:r>
              <a:rPr lang="en-US" sz="1800" b="1" dirty="0"/>
              <a:t>County Commissioners and Council approved $615,00.00 in ARPA funds for facility renovations. </a:t>
            </a:r>
          </a:p>
          <a:p>
            <a:pPr marL="201168" lvl="1" indent="0">
              <a:buNone/>
            </a:pPr>
            <a:r>
              <a:rPr lang="en-US" sz="1800" b="1" dirty="0"/>
              <a:t>The program continues to assess and collect user fees. However, referrals for services that generate daily fees continue to decrease. Therefore, other funding sources are needed to sustain current operations. </a:t>
            </a:r>
          </a:p>
          <a:p>
            <a:pPr marL="201168" lvl="1" indent="0">
              <a:buNone/>
            </a:pPr>
            <a:endParaRPr lang="en-US" sz="1800" b="1" dirty="0"/>
          </a:p>
          <a:p>
            <a:pPr marL="201168" lvl="1" indent="0">
              <a:buNone/>
            </a:pPr>
            <a:endParaRPr lang="en-US" sz="1800" b="1" dirty="0"/>
          </a:p>
          <a:p>
            <a:pPr marL="201168" lvl="1" indent="0">
              <a:buNone/>
            </a:pPr>
            <a:endParaRPr lang="en-US" dirty="0"/>
          </a:p>
          <a:p>
            <a:pPr marL="201168" lvl="1" indent="0">
              <a:buNone/>
            </a:pPr>
            <a:endParaRPr lang="en-US" dirty="0"/>
          </a:p>
          <a:p>
            <a:pPr marL="201168" lvl="1" indent="0">
              <a:buNone/>
            </a:pPr>
            <a:endParaRPr lang="en-US" dirty="0"/>
          </a:p>
        </p:txBody>
      </p:sp>
      <p:sp>
        <p:nvSpPr>
          <p:cNvPr id="4" name="Footer Placeholder 3">
            <a:extLst>
              <a:ext uri="{FF2B5EF4-FFF2-40B4-BE49-F238E27FC236}">
                <a16:creationId xmlns:a16="http://schemas.microsoft.com/office/drawing/2014/main" id="{EA1BEFF7-C6AC-4CC8-6B4F-3BB86C048C38}"/>
              </a:ext>
            </a:extLst>
          </p:cNvPr>
          <p:cNvSpPr>
            <a:spLocks noGrp="1"/>
          </p:cNvSpPr>
          <p:nvPr>
            <p:ph type="ftr" sz="quarter" idx="11"/>
          </p:nvPr>
        </p:nvSpPr>
        <p:spPr>
          <a:xfrm>
            <a:off x="18493" y="6388834"/>
            <a:ext cx="6818262" cy="469166"/>
          </a:xfrm>
        </p:spPr>
        <p:txBody>
          <a:bodyPr/>
          <a:lstStyle/>
          <a:p>
            <a:r>
              <a:rPr lang="en-US" sz="1000" dirty="0">
                <a:solidFill>
                  <a:schemeClr val="accent1">
                    <a:lumMod val="75000"/>
                  </a:schemeClr>
                </a:solidFill>
              </a:rPr>
              <a:t>2024 Program Overview </a:t>
            </a:r>
          </a:p>
        </p:txBody>
      </p:sp>
      <p:sp>
        <p:nvSpPr>
          <p:cNvPr id="5" name="Slide Number Placeholder 4">
            <a:extLst>
              <a:ext uri="{FF2B5EF4-FFF2-40B4-BE49-F238E27FC236}">
                <a16:creationId xmlns:a16="http://schemas.microsoft.com/office/drawing/2014/main" id="{59688954-A2ED-9A49-97CD-CFBE36AA8CC6}"/>
              </a:ext>
            </a:extLst>
          </p:cNvPr>
          <p:cNvSpPr>
            <a:spLocks noGrp="1"/>
          </p:cNvSpPr>
          <p:nvPr>
            <p:ph type="sldNum" sz="quarter" idx="12"/>
          </p:nvPr>
        </p:nvSpPr>
        <p:spPr/>
        <p:txBody>
          <a:bodyPr/>
          <a:lstStyle/>
          <a:p>
            <a:fld id="{3A98EE3D-8CD1-4C3F-BD1C-C98C9596463C}" type="slidenum">
              <a:rPr lang="en-US" smtClean="0"/>
              <a:t>21</a:t>
            </a:fld>
            <a:endParaRPr lang="en-US" dirty="0"/>
          </a:p>
        </p:txBody>
      </p:sp>
    </p:spTree>
    <p:extLst>
      <p:ext uri="{BB962C8B-B14F-4D97-AF65-F5344CB8AC3E}">
        <p14:creationId xmlns:p14="http://schemas.microsoft.com/office/powerpoint/2010/main" val="1790701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2F23D-A90F-4526-85C1-84F02565DE63}"/>
              </a:ext>
            </a:extLst>
          </p:cNvPr>
          <p:cNvSpPr>
            <a:spLocks noGrp="1"/>
          </p:cNvSpPr>
          <p:nvPr>
            <p:ph type="title"/>
          </p:nvPr>
        </p:nvSpPr>
        <p:spPr/>
        <p:txBody>
          <a:bodyPr>
            <a:normAutofit/>
          </a:bodyPr>
          <a:lstStyle/>
          <a:p>
            <a:pPr algn="ctr"/>
            <a:r>
              <a:rPr lang="en-US" sz="3200" b="1" dirty="0">
                <a:solidFill>
                  <a:schemeClr val="accent2">
                    <a:lumMod val="75000"/>
                  </a:schemeClr>
                </a:solidFill>
              </a:rPr>
              <a:t>Project Income User Fee Fund Process</a:t>
            </a:r>
          </a:p>
        </p:txBody>
      </p:sp>
      <p:sp>
        <p:nvSpPr>
          <p:cNvPr id="3" name="Content Placeholder 2">
            <a:extLst>
              <a:ext uri="{FF2B5EF4-FFF2-40B4-BE49-F238E27FC236}">
                <a16:creationId xmlns:a16="http://schemas.microsoft.com/office/drawing/2014/main" id="{AA2B9057-C92D-4293-BCB6-D241CBD4A980}"/>
              </a:ext>
            </a:extLst>
          </p:cNvPr>
          <p:cNvSpPr>
            <a:spLocks noGrp="1"/>
          </p:cNvSpPr>
          <p:nvPr>
            <p:ph idx="1"/>
          </p:nvPr>
        </p:nvSpPr>
        <p:spPr>
          <a:xfrm>
            <a:off x="1097280" y="1902718"/>
            <a:ext cx="10058400" cy="4486116"/>
          </a:xfrm>
        </p:spPr>
        <p:txBody>
          <a:bodyPr>
            <a:normAutofit/>
          </a:bodyPr>
          <a:lstStyle/>
          <a:p>
            <a:pPr algn="l"/>
            <a:r>
              <a:rPr lang="en-US" sz="1600" dirty="0">
                <a:cs typeface="Calibri Light" panose="020F0302020204030204" pitchFamily="34" charset="0"/>
              </a:rPr>
              <a:t>The Indiana Department of Correction Grant Agreement requires  a</a:t>
            </a:r>
            <a:r>
              <a:rPr lang="en-US" sz="1600" b="0" i="0" u="none" strike="noStrike" baseline="0" dirty="0">
                <a:cs typeface="Calibri Light" panose="020F0302020204030204" pitchFamily="34" charset="0"/>
              </a:rPr>
              <a:t> separate fund be established for Project income and identified as the "Community Corrections Project Income Fund." Expenditures from this fund shall be accounted for in the same manner as all other expenditures of Community Corrections grant money. User fees and other funds collected by Project components funded under this Grant Agreement shall be included in the Community Corrections Project Income Fund unless the collection and maintenance of those funds is mandated elsewhere under Indiana Code, including but not limited to probation user fees collected under Indiana Code 35-38-2-1 et seq.</a:t>
            </a:r>
          </a:p>
          <a:p>
            <a:pPr algn="l"/>
            <a:r>
              <a:rPr lang="en-US" sz="1600" b="0" i="0" u="none" strike="noStrike" baseline="0" dirty="0">
                <a:cs typeface="Calibri Light" panose="020F0302020204030204" pitchFamily="34" charset="0"/>
              </a:rPr>
              <a:t>Grantee agrees to establish and maintain within the agency responsible for program implementation a daily ledger in such form as approved by the State Board of Accounts. Said daily ledger shall include receipts, expenditures and balances by category and line item corresponding to the budget of the approved application for funds.   </a:t>
            </a:r>
          </a:p>
          <a:p>
            <a:pPr algn="l"/>
            <a:r>
              <a:rPr lang="en-US" sz="1600" b="0" i="0" u="none" strike="noStrike" baseline="0" dirty="0">
                <a:cs typeface="Calibri Light" panose="020F0302020204030204" pitchFamily="34" charset="0"/>
              </a:rPr>
              <a:t>Whitley C</a:t>
            </a:r>
            <a:r>
              <a:rPr lang="en-US" sz="1600" dirty="0">
                <a:cs typeface="Calibri Light" panose="020F0302020204030204" pitchFamily="34" charset="0"/>
              </a:rPr>
              <a:t>ounty Community Corrections Project Income  includes: participant user fees,  participant commissary purchases, Drug-free Indiana awards,  bank interest, and commission. </a:t>
            </a:r>
            <a:endParaRPr lang="en-US" sz="1600" b="0" i="0" u="none" strike="noStrike" baseline="0" dirty="0">
              <a:cs typeface="Calibri Light" panose="020F0302020204030204" pitchFamily="34" charset="0"/>
            </a:endParaRPr>
          </a:p>
          <a:p>
            <a:pPr marL="0" indent="0" algn="l">
              <a:buNone/>
            </a:pPr>
            <a:endParaRPr lang="en-US" sz="1200" dirty="0">
              <a:latin typeface="Calibri Light" panose="020F0302020204030204" pitchFamily="34" charset="0"/>
              <a:cs typeface="Calibri Light" panose="020F0302020204030204" pitchFamily="34" charset="0"/>
            </a:endParaRPr>
          </a:p>
        </p:txBody>
      </p:sp>
      <p:sp>
        <p:nvSpPr>
          <p:cNvPr id="4" name="Footer Placeholder 3">
            <a:extLst>
              <a:ext uri="{FF2B5EF4-FFF2-40B4-BE49-F238E27FC236}">
                <a16:creationId xmlns:a16="http://schemas.microsoft.com/office/drawing/2014/main" id="{5ED8DB51-601D-4471-AAD5-3AB0FD0C1595}"/>
              </a:ext>
            </a:extLst>
          </p:cNvPr>
          <p:cNvSpPr>
            <a:spLocks noGrp="1"/>
          </p:cNvSpPr>
          <p:nvPr>
            <p:ph type="ftr" sz="quarter" idx="11"/>
          </p:nvPr>
        </p:nvSpPr>
        <p:spPr>
          <a:xfrm>
            <a:off x="18493" y="6388834"/>
            <a:ext cx="6818262" cy="365125"/>
          </a:xfrm>
        </p:spPr>
        <p:txBody>
          <a:bodyPr/>
          <a:lstStyle/>
          <a:p>
            <a:r>
              <a:rPr lang="en-US" sz="1000" dirty="0">
                <a:solidFill>
                  <a:schemeClr val="accent1">
                    <a:lumMod val="75000"/>
                  </a:schemeClr>
                </a:solidFill>
              </a:rPr>
              <a:t>2024 Program Overview </a:t>
            </a:r>
          </a:p>
        </p:txBody>
      </p:sp>
      <p:sp>
        <p:nvSpPr>
          <p:cNvPr id="5" name="Slide Number Placeholder 4">
            <a:extLst>
              <a:ext uri="{FF2B5EF4-FFF2-40B4-BE49-F238E27FC236}">
                <a16:creationId xmlns:a16="http://schemas.microsoft.com/office/drawing/2014/main" id="{8A186D2B-8F61-6F62-BAA9-A4F2DB3CED06}"/>
              </a:ext>
            </a:extLst>
          </p:cNvPr>
          <p:cNvSpPr>
            <a:spLocks noGrp="1"/>
          </p:cNvSpPr>
          <p:nvPr>
            <p:ph type="sldNum" sz="quarter" idx="12"/>
          </p:nvPr>
        </p:nvSpPr>
        <p:spPr/>
        <p:txBody>
          <a:bodyPr/>
          <a:lstStyle/>
          <a:p>
            <a:fld id="{3A98EE3D-8CD1-4C3F-BD1C-C98C9596463C}" type="slidenum">
              <a:rPr lang="en-US" smtClean="0"/>
              <a:t>22</a:t>
            </a:fld>
            <a:endParaRPr lang="en-US" dirty="0"/>
          </a:p>
        </p:txBody>
      </p:sp>
    </p:spTree>
    <p:extLst>
      <p:ext uri="{BB962C8B-B14F-4D97-AF65-F5344CB8AC3E}">
        <p14:creationId xmlns:p14="http://schemas.microsoft.com/office/powerpoint/2010/main" val="4195279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87BC511E-BCD2-A8BE-C1B0-CC553F41B58E}"/>
              </a:ext>
            </a:extLst>
          </p:cNvPr>
          <p:cNvSpPr>
            <a:spLocks noGrp="1"/>
          </p:cNvSpPr>
          <p:nvPr>
            <p:ph type="title"/>
          </p:nvPr>
        </p:nvSpPr>
        <p:spPr>
          <a:xfrm>
            <a:off x="643466" y="786383"/>
            <a:ext cx="3517567" cy="2093975"/>
          </a:xfrm>
        </p:spPr>
        <p:txBody>
          <a:bodyPr anchor="b">
            <a:normAutofit/>
          </a:bodyPr>
          <a:lstStyle/>
          <a:p>
            <a:r>
              <a:rPr lang="en-US" dirty="0"/>
              <a:t>2024 Project Income User Fee</a:t>
            </a:r>
          </a:p>
        </p:txBody>
      </p:sp>
      <p:graphicFrame>
        <p:nvGraphicFramePr>
          <p:cNvPr id="10" name="Content Placeholder 9">
            <a:extLst>
              <a:ext uri="{FF2B5EF4-FFF2-40B4-BE49-F238E27FC236}">
                <a16:creationId xmlns:a16="http://schemas.microsoft.com/office/drawing/2014/main" id="{E29BB8F1-99ED-C8A6-EF47-C95EC2D427D4}"/>
              </a:ext>
            </a:extLst>
          </p:cNvPr>
          <p:cNvGraphicFramePr>
            <a:graphicFrameLocks noGrp="1"/>
          </p:cNvGraphicFramePr>
          <p:nvPr>
            <p:ph idx="1"/>
            <p:extLst>
              <p:ext uri="{D42A27DB-BD31-4B8C-83A1-F6EECF244321}">
                <p14:modId xmlns:p14="http://schemas.microsoft.com/office/powerpoint/2010/main" val="2513774629"/>
              </p:ext>
            </p:extLst>
          </p:nvPr>
        </p:nvGraphicFramePr>
        <p:xfrm>
          <a:off x="5262880" y="203200"/>
          <a:ext cx="5994400" cy="5763935"/>
        </p:xfrm>
        <a:graphic>
          <a:graphicData uri="http://schemas.openxmlformats.org/drawingml/2006/table">
            <a:tbl>
              <a:tblPr/>
              <a:tblGrid>
                <a:gridCol w="4871639">
                  <a:extLst>
                    <a:ext uri="{9D8B030D-6E8A-4147-A177-3AD203B41FA5}">
                      <a16:colId xmlns:a16="http://schemas.microsoft.com/office/drawing/2014/main" val="2317318395"/>
                    </a:ext>
                  </a:extLst>
                </a:gridCol>
                <a:gridCol w="1122761">
                  <a:extLst>
                    <a:ext uri="{9D8B030D-6E8A-4147-A177-3AD203B41FA5}">
                      <a16:colId xmlns:a16="http://schemas.microsoft.com/office/drawing/2014/main" val="545194537"/>
                    </a:ext>
                  </a:extLst>
                </a:gridCol>
              </a:tblGrid>
              <a:tr h="200985">
                <a:tc>
                  <a:txBody>
                    <a:bodyPr/>
                    <a:lstStyle/>
                    <a:p>
                      <a:pPr algn="l" fontAlgn="b"/>
                      <a:r>
                        <a:rPr lang="en-US" sz="1200" b="1" i="0" u="none" strike="noStrike" dirty="0">
                          <a:solidFill>
                            <a:srgbClr val="000000"/>
                          </a:solidFill>
                          <a:effectLst/>
                          <a:latin typeface="Calibri" panose="020F0502020204030204" pitchFamily="34" charset="0"/>
                        </a:rPr>
                        <a:t>Fee Summary</a:t>
                      </a:r>
                    </a:p>
                  </a:txBody>
                  <a:tcPr marL="0" marR="0" marT="0" marB="0" anchor="b">
                    <a:lnL>
                      <a:noFill/>
                    </a:lnL>
                    <a:lnR>
                      <a:noFill/>
                    </a:lnR>
                    <a:lnT>
                      <a:noFill/>
                    </a:lnT>
                    <a:lnB>
                      <a:noFill/>
                    </a:lnB>
                    <a:no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406558941"/>
                  </a:ext>
                </a:extLst>
              </a:tr>
              <a:tr h="179450">
                <a:tc>
                  <a:txBody>
                    <a:bodyPr/>
                    <a:lstStyle/>
                    <a:p>
                      <a:pPr algn="l" fontAlgn="b"/>
                      <a:r>
                        <a:rPr lang="en-US" sz="1000" b="1" i="0" u="none" strike="noStrike" dirty="0">
                          <a:solidFill>
                            <a:srgbClr val="000000"/>
                          </a:solidFill>
                          <a:effectLst/>
                          <a:latin typeface="Calibri" panose="020F0502020204030204" pitchFamily="34" charset="0"/>
                        </a:rPr>
                        <a:t>Fee</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000" b="1" i="0" u="none" strike="noStrike" dirty="0">
                          <a:solidFill>
                            <a:srgbClr val="000000"/>
                          </a:solidFill>
                          <a:effectLst/>
                          <a:latin typeface="Calibri" panose="020F0502020204030204" pitchFamily="34" charset="0"/>
                        </a:rPr>
                        <a:t>Amount</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969726022"/>
                  </a:ext>
                </a:extLst>
              </a:tr>
              <a:tr h="179450">
                <a:tc>
                  <a:txBody>
                    <a:bodyPr/>
                    <a:lstStyle/>
                    <a:p>
                      <a:pPr algn="l" fontAlgn="b"/>
                      <a:r>
                        <a:rPr lang="en-US" sz="1000" b="0" i="0" u="none" strike="noStrike" dirty="0">
                          <a:solidFill>
                            <a:srgbClr val="000000"/>
                          </a:solidFill>
                          <a:effectLst/>
                          <a:latin typeface="Calibri" panose="020F0502020204030204" pitchFamily="34" charset="0"/>
                        </a:rPr>
                        <a:t>Alcohol &amp; Drug Case Management Fee</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rgbClr val="D9D9D9"/>
                    </a:solidFill>
                  </a:tcPr>
                </a:tc>
                <a:tc>
                  <a:txBody>
                    <a:bodyPr/>
                    <a:lstStyle/>
                    <a:p>
                      <a:pPr algn="r" fontAlgn="b"/>
                      <a:r>
                        <a:rPr lang="en-US" sz="1000" b="0" i="0" u="none" strike="noStrike" dirty="0">
                          <a:solidFill>
                            <a:srgbClr val="000000"/>
                          </a:solidFill>
                          <a:effectLst/>
                          <a:latin typeface="Calibri" panose="020F0502020204030204" pitchFamily="34" charset="0"/>
                        </a:rPr>
                        <a:t>$3,384.00</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469011500"/>
                  </a:ext>
                </a:extLst>
              </a:tr>
              <a:tr h="179450">
                <a:tc>
                  <a:txBody>
                    <a:bodyPr/>
                    <a:lstStyle/>
                    <a:p>
                      <a:pPr algn="l" fontAlgn="b"/>
                      <a:r>
                        <a:rPr lang="en-US" sz="1000" b="0" i="0" u="none" strike="noStrike" dirty="0">
                          <a:solidFill>
                            <a:srgbClr val="000000"/>
                          </a:solidFill>
                          <a:effectLst/>
                          <a:latin typeface="Calibri" panose="020F0502020204030204" pitchFamily="34" charset="0"/>
                        </a:rPr>
                        <a:t>Alcohol &amp; Drug Program Assessment</a:t>
                      </a:r>
                    </a:p>
                  </a:txBody>
                  <a:tcPr marL="0"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$200.00</a:t>
                      </a:r>
                    </a:p>
                  </a:txBody>
                  <a:tcPr marL="0" marR="0" marT="0" marB="0" anchor="b">
                    <a:lnL>
                      <a:noFill/>
                    </a:lnL>
                    <a:lnR>
                      <a:noFill/>
                    </a:lnR>
                    <a:lnT>
                      <a:noFill/>
                    </a:lnT>
                    <a:lnB>
                      <a:noFill/>
                    </a:lnB>
                    <a:noFill/>
                  </a:tcPr>
                </a:tc>
                <a:extLst>
                  <a:ext uri="{0D108BD9-81ED-4DB2-BD59-A6C34878D82A}">
                    <a16:rowId xmlns:a16="http://schemas.microsoft.com/office/drawing/2014/main" val="2727789971"/>
                  </a:ext>
                </a:extLst>
              </a:tr>
              <a:tr h="179450">
                <a:tc>
                  <a:txBody>
                    <a:bodyPr/>
                    <a:lstStyle/>
                    <a:p>
                      <a:pPr algn="l" fontAlgn="b"/>
                      <a:r>
                        <a:rPr lang="en-US" sz="1000" b="0" i="0" u="none" strike="noStrike" dirty="0">
                          <a:solidFill>
                            <a:srgbClr val="000000"/>
                          </a:solidFill>
                          <a:effectLst/>
                          <a:latin typeface="Calibri" panose="020F0502020204030204" pitchFamily="34" charset="0"/>
                        </a:rPr>
                        <a:t>Assessment/Case Management/Education (In House)</a:t>
                      </a:r>
                    </a:p>
                  </a:txBody>
                  <a:tcPr marL="0" marR="0" marT="0" marB="0" anchor="b">
                    <a:lnL>
                      <a:noFill/>
                    </a:lnL>
                    <a:lnR>
                      <a:noFill/>
                    </a:lnR>
                    <a:lnT>
                      <a:noFill/>
                    </a:lnT>
                    <a:lnB>
                      <a:noFill/>
                    </a:lnB>
                    <a:solidFill>
                      <a:srgbClr val="D9D9D9"/>
                    </a:solidFill>
                  </a:tcPr>
                </a:tc>
                <a:tc>
                  <a:txBody>
                    <a:bodyPr/>
                    <a:lstStyle/>
                    <a:p>
                      <a:pPr algn="r" fontAlgn="b"/>
                      <a:r>
                        <a:rPr lang="en-US" sz="1000" b="0" i="0" u="none" strike="noStrike" dirty="0">
                          <a:solidFill>
                            <a:srgbClr val="000000"/>
                          </a:solidFill>
                          <a:effectLst/>
                          <a:latin typeface="Calibri" panose="020F0502020204030204" pitchFamily="34" charset="0"/>
                        </a:rPr>
                        <a:t>$31,201.00</a:t>
                      </a:r>
                    </a:p>
                  </a:txBody>
                  <a:tcPr marL="0" marR="0" marT="0" marB="0" anchor="b">
                    <a:lnL>
                      <a:noFill/>
                    </a:lnL>
                    <a:lnR>
                      <a:noFill/>
                    </a:lnR>
                    <a:lnT>
                      <a:noFill/>
                    </a:lnT>
                    <a:lnB>
                      <a:noFill/>
                    </a:lnB>
                    <a:solidFill>
                      <a:srgbClr val="D9D9D9"/>
                    </a:solidFill>
                  </a:tcPr>
                </a:tc>
                <a:extLst>
                  <a:ext uri="{0D108BD9-81ED-4DB2-BD59-A6C34878D82A}">
                    <a16:rowId xmlns:a16="http://schemas.microsoft.com/office/drawing/2014/main" val="1494200503"/>
                  </a:ext>
                </a:extLst>
              </a:tr>
              <a:tr h="179450">
                <a:tc>
                  <a:txBody>
                    <a:bodyPr/>
                    <a:lstStyle/>
                    <a:p>
                      <a:pPr algn="l" fontAlgn="b"/>
                      <a:r>
                        <a:rPr lang="en-US" sz="1000" b="0" i="0" u="none" strike="noStrike" dirty="0">
                          <a:solidFill>
                            <a:srgbClr val="000000"/>
                          </a:solidFill>
                          <a:effectLst/>
                          <a:latin typeface="Calibri" panose="020F0502020204030204" pitchFamily="34" charset="0"/>
                        </a:rPr>
                        <a:t>Assessment/Case Management/Referral Out</a:t>
                      </a:r>
                    </a:p>
                  </a:txBody>
                  <a:tcPr marL="0"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$29,360.00</a:t>
                      </a:r>
                    </a:p>
                  </a:txBody>
                  <a:tcPr marL="0" marR="0" marT="0" marB="0" anchor="b">
                    <a:lnL>
                      <a:noFill/>
                    </a:lnL>
                    <a:lnR>
                      <a:noFill/>
                    </a:lnR>
                    <a:lnT>
                      <a:noFill/>
                    </a:lnT>
                    <a:lnB>
                      <a:noFill/>
                    </a:lnB>
                    <a:noFill/>
                  </a:tcPr>
                </a:tc>
                <a:extLst>
                  <a:ext uri="{0D108BD9-81ED-4DB2-BD59-A6C34878D82A}">
                    <a16:rowId xmlns:a16="http://schemas.microsoft.com/office/drawing/2014/main" val="2241794943"/>
                  </a:ext>
                </a:extLst>
              </a:tr>
              <a:tr h="179450">
                <a:tc>
                  <a:txBody>
                    <a:bodyPr/>
                    <a:lstStyle/>
                    <a:p>
                      <a:pPr algn="l" fontAlgn="b"/>
                      <a:r>
                        <a:rPr lang="en-US" sz="1000" b="0" i="0" u="none" strike="noStrike" dirty="0">
                          <a:solidFill>
                            <a:srgbClr val="000000"/>
                          </a:solidFill>
                          <a:effectLst/>
                          <a:latin typeface="Calibri" panose="020F0502020204030204" pitchFamily="34" charset="0"/>
                        </a:rPr>
                        <a:t>Cell Phone Fine</a:t>
                      </a:r>
                    </a:p>
                  </a:txBody>
                  <a:tcPr marL="0" marR="0" marT="0" marB="0" anchor="b">
                    <a:lnL>
                      <a:noFill/>
                    </a:lnL>
                    <a:lnR>
                      <a:noFill/>
                    </a:lnR>
                    <a:lnT>
                      <a:noFill/>
                    </a:lnT>
                    <a:lnB>
                      <a:noFill/>
                    </a:lnB>
                    <a:solidFill>
                      <a:srgbClr val="D9D9D9"/>
                    </a:solidFill>
                  </a:tcPr>
                </a:tc>
                <a:tc>
                  <a:txBody>
                    <a:bodyPr/>
                    <a:lstStyle/>
                    <a:p>
                      <a:pPr algn="r" fontAlgn="b"/>
                      <a:r>
                        <a:rPr lang="en-US" sz="1000" b="0" i="0" u="none" strike="noStrike" dirty="0">
                          <a:solidFill>
                            <a:srgbClr val="000000"/>
                          </a:solidFill>
                          <a:effectLst/>
                          <a:latin typeface="Calibri" panose="020F0502020204030204" pitchFamily="34" charset="0"/>
                        </a:rPr>
                        <a:t>$100.00</a:t>
                      </a:r>
                    </a:p>
                  </a:txBody>
                  <a:tcPr marL="0" marR="0" marT="0" marB="0" anchor="b">
                    <a:lnL>
                      <a:noFill/>
                    </a:lnL>
                    <a:lnR>
                      <a:noFill/>
                    </a:lnR>
                    <a:lnT>
                      <a:noFill/>
                    </a:lnT>
                    <a:lnB>
                      <a:noFill/>
                    </a:lnB>
                    <a:solidFill>
                      <a:srgbClr val="D9D9D9"/>
                    </a:solidFill>
                  </a:tcPr>
                </a:tc>
                <a:extLst>
                  <a:ext uri="{0D108BD9-81ED-4DB2-BD59-A6C34878D82A}">
                    <a16:rowId xmlns:a16="http://schemas.microsoft.com/office/drawing/2014/main" val="756933939"/>
                  </a:ext>
                </a:extLst>
              </a:tr>
              <a:tr h="179450">
                <a:tc>
                  <a:txBody>
                    <a:bodyPr/>
                    <a:lstStyle/>
                    <a:p>
                      <a:pPr algn="l" fontAlgn="b"/>
                      <a:r>
                        <a:rPr lang="en-US" sz="1000" b="0" i="0" u="none" strike="noStrike" dirty="0">
                          <a:solidFill>
                            <a:srgbClr val="000000"/>
                          </a:solidFill>
                          <a:effectLst/>
                          <a:latin typeface="Calibri" panose="020F0502020204030204" pitchFamily="34" charset="0"/>
                        </a:rPr>
                        <a:t>Commissary</a:t>
                      </a:r>
                    </a:p>
                  </a:txBody>
                  <a:tcPr marL="0"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$59,200.00</a:t>
                      </a:r>
                    </a:p>
                  </a:txBody>
                  <a:tcPr marL="0" marR="0" marT="0" marB="0" anchor="b">
                    <a:lnL>
                      <a:noFill/>
                    </a:lnL>
                    <a:lnR>
                      <a:noFill/>
                    </a:lnR>
                    <a:lnT>
                      <a:noFill/>
                    </a:lnT>
                    <a:lnB>
                      <a:noFill/>
                    </a:lnB>
                    <a:noFill/>
                  </a:tcPr>
                </a:tc>
                <a:extLst>
                  <a:ext uri="{0D108BD9-81ED-4DB2-BD59-A6C34878D82A}">
                    <a16:rowId xmlns:a16="http://schemas.microsoft.com/office/drawing/2014/main" val="1404282219"/>
                  </a:ext>
                </a:extLst>
              </a:tr>
              <a:tr h="179450">
                <a:tc>
                  <a:txBody>
                    <a:bodyPr/>
                    <a:lstStyle/>
                    <a:p>
                      <a:pPr algn="l" fontAlgn="b"/>
                      <a:r>
                        <a:rPr lang="en-US" sz="1000" b="0" i="0" u="none" strike="noStrike" dirty="0">
                          <a:solidFill>
                            <a:srgbClr val="000000"/>
                          </a:solidFill>
                          <a:effectLst/>
                          <a:latin typeface="Calibri" panose="020F0502020204030204" pitchFamily="34" charset="0"/>
                        </a:rPr>
                        <a:t>Commission</a:t>
                      </a:r>
                    </a:p>
                  </a:txBody>
                  <a:tcPr marL="0" marR="0" marT="0" marB="0" anchor="b">
                    <a:lnL>
                      <a:noFill/>
                    </a:lnL>
                    <a:lnR>
                      <a:noFill/>
                    </a:lnR>
                    <a:lnT>
                      <a:noFill/>
                    </a:lnT>
                    <a:lnB>
                      <a:noFill/>
                    </a:lnB>
                    <a:solidFill>
                      <a:srgbClr val="D9D9D9"/>
                    </a:solidFill>
                  </a:tcPr>
                </a:tc>
                <a:tc>
                  <a:txBody>
                    <a:bodyPr/>
                    <a:lstStyle/>
                    <a:p>
                      <a:pPr algn="r" fontAlgn="b"/>
                      <a:r>
                        <a:rPr lang="en-US" sz="1000" b="0" i="0" u="none" strike="noStrike" dirty="0">
                          <a:solidFill>
                            <a:srgbClr val="000000"/>
                          </a:solidFill>
                          <a:effectLst/>
                          <a:latin typeface="Calibri" panose="020F0502020204030204" pitchFamily="34" charset="0"/>
                        </a:rPr>
                        <a:t>$51,735.75</a:t>
                      </a:r>
                    </a:p>
                  </a:txBody>
                  <a:tcPr marL="0" marR="0" marT="0" marB="0" anchor="b">
                    <a:lnL>
                      <a:noFill/>
                    </a:lnL>
                    <a:lnR>
                      <a:noFill/>
                    </a:lnR>
                    <a:lnT>
                      <a:noFill/>
                    </a:lnT>
                    <a:lnB>
                      <a:noFill/>
                    </a:lnB>
                    <a:solidFill>
                      <a:srgbClr val="D9D9D9"/>
                    </a:solidFill>
                  </a:tcPr>
                </a:tc>
                <a:extLst>
                  <a:ext uri="{0D108BD9-81ED-4DB2-BD59-A6C34878D82A}">
                    <a16:rowId xmlns:a16="http://schemas.microsoft.com/office/drawing/2014/main" val="3549864173"/>
                  </a:ext>
                </a:extLst>
              </a:tr>
              <a:tr h="179450">
                <a:tc>
                  <a:txBody>
                    <a:bodyPr/>
                    <a:lstStyle/>
                    <a:p>
                      <a:pPr algn="l" fontAlgn="b"/>
                      <a:r>
                        <a:rPr lang="en-US" sz="1000" b="0" i="0" u="none" strike="noStrike" dirty="0">
                          <a:solidFill>
                            <a:srgbClr val="000000"/>
                          </a:solidFill>
                          <a:effectLst/>
                          <a:latin typeface="Calibri" panose="020F0502020204030204" pitchFamily="34" charset="0"/>
                        </a:rPr>
                        <a:t>Community Corrections Bank Account Interest</a:t>
                      </a:r>
                    </a:p>
                  </a:txBody>
                  <a:tcPr marL="0"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$4.17</a:t>
                      </a:r>
                    </a:p>
                  </a:txBody>
                  <a:tcPr marL="0" marR="0" marT="0" marB="0" anchor="b">
                    <a:lnL>
                      <a:noFill/>
                    </a:lnL>
                    <a:lnR>
                      <a:noFill/>
                    </a:lnR>
                    <a:lnT>
                      <a:noFill/>
                    </a:lnT>
                    <a:lnB>
                      <a:noFill/>
                    </a:lnB>
                    <a:noFill/>
                  </a:tcPr>
                </a:tc>
                <a:extLst>
                  <a:ext uri="{0D108BD9-81ED-4DB2-BD59-A6C34878D82A}">
                    <a16:rowId xmlns:a16="http://schemas.microsoft.com/office/drawing/2014/main" val="3997387484"/>
                  </a:ext>
                </a:extLst>
              </a:tr>
              <a:tr h="179450">
                <a:tc>
                  <a:txBody>
                    <a:bodyPr/>
                    <a:lstStyle/>
                    <a:p>
                      <a:pPr algn="l" fontAlgn="b"/>
                      <a:r>
                        <a:rPr lang="en-US" sz="1000" b="0" i="0" u="none" strike="noStrike" dirty="0">
                          <a:solidFill>
                            <a:srgbClr val="000000"/>
                          </a:solidFill>
                          <a:effectLst/>
                          <a:latin typeface="Calibri" panose="020F0502020204030204" pitchFamily="34" charset="0"/>
                        </a:rPr>
                        <a:t>Community Service Initial Fee</a:t>
                      </a:r>
                    </a:p>
                  </a:txBody>
                  <a:tcPr marL="0" marR="0" marT="0" marB="0" anchor="b">
                    <a:lnL>
                      <a:noFill/>
                    </a:lnL>
                    <a:lnR>
                      <a:noFill/>
                    </a:lnR>
                    <a:lnT>
                      <a:noFill/>
                    </a:lnT>
                    <a:lnB>
                      <a:noFill/>
                    </a:lnB>
                    <a:solidFill>
                      <a:srgbClr val="D9D9D9"/>
                    </a:solidFill>
                  </a:tcPr>
                </a:tc>
                <a:tc>
                  <a:txBody>
                    <a:bodyPr/>
                    <a:lstStyle/>
                    <a:p>
                      <a:pPr algn="r" fontAlgn="b"/>
                      <a:r>
                        <a:rPr lang="en-US" sz="1000" b="0" i="0" u="none" strike="noStrike" dirty="0">
                          <a:solidFill>
                            <a:srgbClr val="000000"/>
                          </a:solidFill>
                          <a:effectLst/>
                          <a:latin typeface="Calibri" panose="020F0502020204030204" pitchFamily="34" charset="0"/>
                        </a:rPr>
                        <a:t>$22,873.00</a:t>
                      </a:r>
                    </a:p>
                  </a:txBody>
                  <a:tcPr marL="0" marR="0" marT="0" marB="0" anchor="b">
                    <a:lnL>
                      <a:noFill/>
                    </a:lnL>
                    <a:lnR>
                      <a:noFill/>
                    </a:lnR>
                    <a:lnT>
                      <a:noFill/>
                    </a:lnT>
                    <a:lnB>
                      <a:noFill/>
                    </a:lnB>
                    <a:solidFill>
                      <a:srgbClr val="D9D9D9"/>
                    </a:solidFill>
                  </a:tcPr>
                </a:tc>
                <a:extLst>
                  <a:ext uri="{0D108BD9-81ED-4DB2-BD59-A6C34878D82A}">
                    <a16:rowId xmlns:a16="http://schemas.microsoft.com/office/drawing/2014/main" val="2396546128"/>
                  </a:ext>
                </a:extLst>
              </a:tr>
              <a:tr h="179450">
                <a:tc>
                  <a:txBody>
                    <a:bodyPr/>
                    <a:lstStyle/>
                    <a:p>
                      <a:pPr algn="l" fontAlgn="b"/>
                      <a:r>
                        <a:rPr lang="en-US" sz="1000" b="0" i="0" u="none" strike="noStrike" dirty="0">
                          <a:solidFill>
                            <a:srgbClr val="000000"/>
                          </a:solidFill>
                          <a:effectLst/>
                          <a:latin typeface="Calibri" panose="020F0502020204030204" pitchFamily="34" charset="0"/>
                        </a:rPr>
                        <a:t>Component Weekly Advance</a:t>
                      </a:r>
                    </a:p>
                  </a:txBody>
                  <a:tcPr marL="0"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$150.00</a:t>
                      </a:r>
                    </a:p>
                  </a:txBody>
                  <a:tcPr marL="0" marR="0" marT="0" marB="0" anchor="b">
                    <a:lnL>
                      <a:noFill/>
                    </a:lnL>
                    <a:lnR>
                      <a:noFill/>
                    </a:lnR>
                    <a:lnT>
                      <a:noFill/>
                    </a:lnT>
                    <a:lnB>
                      <a:noFill/>
                    </a:lnB>
                    <a:noFill/>
                  </a:tcPr>
                </a:tc>
                <a:extLst>
                  <a:ext uri="{0D108BD9-81ED-4DB2-BD59-A6C34878D82A}">
                    <a16:rowId xmlns:a16="http://schemas.microsoft.com/office/drawing/2014/main" val="1791900237"/>
                  </a:ext>
                </a:extLst>
              </a:tr>
              <a:tr h="179450">
                <a:tc>
                  <a:txBody>
                    <a:bodyPr/>
                    <a:lstStyle/>
                    <a:p>
                      <a:pPr algn="l" fontAlgn="b"/>
                      <a:r>
                        <a:rPr lang="en-US" sz="1000" b="0" i="0" u="none" strike="noStrike" dirty="0">
                          <a:solidFill>
                            <a:srgbClr val="000000"/>
                          </a:solidFill>
                          <a:effectLst/>
                          <a:latin typeface="Calibri" panose="020F0502020204030204" pitchFamily="34" charset="0"/>
                        </a:rPr>
                        <a:t>Domestic Violence MRT Fee</a:t>
                      </a:r>
                    </a:p>
                  </a:txBody>
                  <a:tcPr marL="0" marR="0" marT="0" marB="0" anchor="b">
                    <a:lnL>
                      <a:noFill/>
                    </a:lnL>
                    <a:lnR>
                      <a:noFill/>
                    </a:lnR>
                    <a:lnT>
                      <a:noFill/>
                    </a:lnT>
                    <a:lnB>
                      <a:noFill/>
                    </a:lnB>
                    <a:solidFill>
                      <a:srgbClr val="D9D9D9"/>
                    </a:solidFill>
                  </a:tcPr>
                </a:tc>
                <a:tc>
                  <a:txBody>
                    <a:bodyPr/>
                    <a:lstStyle/>
                    <a:p>
                      <a:pPr algn="r" fontAlgn="b"/>
                      <a:r>
                        <a:rPr lang="en-US" sz="1000" b="0" i="0" u="none" strike="noStrike" dirty="0">
                          <a:solidFill>
                            <a:srgbClr val="000000"/>
                          </a:solidFill>
                          <a:effectLst/>
                          <a:latin typeface="Calibri" panose="020F0502020204030204" pitchFamily="34" charset="0"/>
                        </a:rPr>
                        <a:t>$25.00</a:t>
                      </a:r>
                    </a:p>
                  </a:txBody>
                  <a:tcPr marL="0" marR="0" marT="0" marB="0" anchor="b">
                    <a:lnL>
                      <a:noFill/>
                    </a:lnL>
                    <a:lnR>
                      <a:noFill/>
                    </a:lnR>
                    <a:lnT>
                      <a:noFill/>
                    </a:lnT>
                    <a:lnB>
                      <a:noFill/>
                    </a:lnB>
                    <a:solidFill>
                      <a:srgbClr val="D9D9D9"/>
                    </a:solidFill>
                  </a:tcPr>
                </a:tc>
                <a:extLst>
                  <a:ext uri="{0D108BD9-81ED-4DB2-BD59-A6C34878D82A}">
                    <a16:rowId xmlns:a16="http://schemas.microsoft.com/office/drawing/2014/main" val="1605646129"/>
                  </a:ext>
                </a:extLst>
              </a:tr>
              <a:tr h="179450">
                <a:tc>
                  <a:txBody>
                    <a:bodyPr/>
                    <a:lstStyle/>
                    <a:p>
                      <a:pPr algn="l" fontAlgn="b"/>
                      <a:r>
                        <a:rPr lang="en-US" sz="1000" b="0" i="0" u="none" strike="noStrike" dirty="0">
                          <a:solidFill>
                            <a:srgbClr val="000000"/>
                          </a:solidFill>
                          <a:effectLst/>
                          <a:latin typeface="Calibri" panose="020F0502020204030204" pitchFamily="34" charset="0"/>
                        </a:rPr>
                        <a:t>Drug Testing Fee</a:t>
                      </a:r>
                    </a:p>
                  </a:txBody>
                  <a:tcPr marL="0"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$16,277.00</a:t>
                      </a:r>
                    </a:p>
                  </a:txBody>
                  <a:tcPr marL="0" marR="0" marT="0" marB="0" anchor="b">
                    <a:lnL>
                      <a:noFill/>
                    </a:lnL>
                    <a:lnR>
                      <a:noFill/>
                    </a:lnR>
                    <a:lnT>
                      <a:noFill/>
                    </a:lnT>
                    <a:lnB>
                      <a:noFill/>
                    </a:lnB>
                    <a:noFill/>
                  </a:tcPr>
                </a:tc>
                <a:extLst>
                  <a:ext uri="{0D108BD9-81ED-4DB2-BD59-A6C34878D82A}">
                    <a16:rowId xmlns:a16="http://schemas.microsoft.com/office/drawing/2014/main" val="3336329132"/>
                  </a:ext>
                </a:extLst>
              </a:tr>
              <a:tr h="179450">
                <a:tc>
                  <a:txBody>
                    <a:bodyPr/>
                    <a:lstStyle/>
                    <a:p>
                      <a:pPr algn="l" fontAlgn="b"/>
                      <a:r>
                        <a:rPr lang="en-US" sz="1000" b="0" i="0" u="none" strike="noStrike" dirty="0">
                          <a:solidFill>
                            <a:srgbClr val="000000"/>
                          </a:solidFill>
                          <a:effectLst/>
                          <a:latin typeface="Calibri" panose="020F0502020204030204" pitchFamily="34" charset="0"/>
                        </a:rPr>
                        <a:t>Home Detention Daily Fee</a:t>
                      </a:r>
                    </a:p>
                  </a:txBody>
                  <a:tcPr marL="0" marR="0" marT="0" marB="0" anchor="b">
                    <a:lnL>
                      <a:noFill/>
                    </a:lnL>
                    <a:lnR>
                      <a:noFill/>
                    </a:lnR>
                    <a:lnT>
                      <a:noFill/>
                    </a:lnT>
                    <a:lnB>
                      <a:noFill/>
                    </a:lnB>
                    <a:solidFill>
                      <a:srgbClr val="D9D9D9"/>
                    </a:solidFill>
                  </a:tcPr>
                </a:tc>
                <a:tc>
                  <a:txBody>
                    <a:bodyPr/>
                    <a:lstStyle/>
                    <a:p>
                      <a:pPr algn="r" fontAlgn="b"/>
                      <a:r>
                        <a:rPr lang="en-US" sz="1000" b="0" i="0" u="none" strike="noStrike" dirty="0">
                          <a:solidFill>
                            <a:srgbClr val="000000"/>
                          </a:solidFill>
                          <a:effectLst/>
                          <a:latin typeface="Calibri" panose="020F0502020204030204" pitchFamily="34" charset="0"/>
                        </a:rPr>
                        <a:t>$87,444.25</a:t>
                      </a:r>
                    </a:p>
                  </a:txBody>
                  <a:tcPr marL="0" marR="0" marT="0" marB="0" anchor="b">
                    <a:lnL>
                      <a:noFill/>
                    </a:lnL>
                    <a:lnR>
                      <a:noFill/>
                    </a:lnR>
                    <a:lnT>
                      <a:noFill/>
                    </a:lnT>
                    <a:lnB>
                      <a:noFill/>
                    </a:lnB>
                    <a:solidFill>
                      <a:srgbClr val="D9D9D9"/>
                    </a:solidFill>
                  </a:tcPr>
                </a:tc>
                <a:extLst>
                  <a:ext uri="{0D108BD9-81ED-4DB2-BD59-A6C34878D82A}">
                    <a16:rowId xmlns:a16="http://schemas.microsoft.com/office/drawing/2014/main" val="305444986"/>
                  </a:ext>
                </a:extLst>
              </a:tr>
              <a:tr h="179450">
                <a:tc>
                  <a:txBody>
                    <a:bodyPr/>
                    <a:lstStyle/>
                    <a:p>
                      <a:pPr algn="l" fontAlgn="b"/>
                      <a:r>
                        <a:rPr lang="en-US" sz="1000" b="0" i="0" u="none" strike="noStrike" dirty="0">
                          <a:solidFill>
                            <a:srgbClr val="000000"/>
                          </a:solidFill>
                          <a:effectLst/>
                          <a:latin typeface="Calibri" panose="020F0502020204030204" pitchFamily="34" charset="0"/>
                        </a:rPr>
                        <a:t>Juvenile Home Detention Fee</a:t>
                      </a:r>
                    </a:p>
                  </a:txBody>
                  <a:tcPr marL="0"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$1,619.00</a:t>
                      </a:r>
                    </a:p>
                  </a:txBody>
                  <a:tcPr marL="0" marR="0" marT="0" marB="0" anchor="b">
                    <a:lnL>
                      <a:noFill/>
                    </a:lnL>
                    <a:lnR>
                      <a:noFill/>
                    </a:lnR>
                    <a:lnT>
                      <a:noFill/>
                    </a:lnT>
                    <a:lnB>
                      <a:noFill/>
                    </a:lnB>
                    <a:noFill/>
                  </a:tcPr>
                </a:tc>
                <a:extLst>
                  <a:ext uri="{0D108BD9-81ED-4DB2-BD59-A6C34878D82A}">
                    <a16:rowId xmlns:a16="http://schemas.microsoft.com/office/drawing/2014/main" val="1940915337"/>
                  </a:ext>
                </a:extLst>
              </a:tr>
              <a:tr h="179450">
                <a:tc>
                  <a:txBody>
                    <a:bodyPr/>
                    <a:lstStyle/>
                    <a:p>
                      <a:pPr algn="l" fontAlgn="b"/>
                      <a:r>
                        <a:rPr lang="en-US" sz="1000" b="0" i="0" u="none" strike="noStrike" dirty="0">
                          <a:solidFill>
                            <a:srgbClr val="000000"/>
                          </a:solidFill>
                          <a:effectLst/>
                          <a:latin typeface="Calibri" panose="020F0502020204030204" pitchFamily="34" charset="0"/>
                        </a:rPr>
                        <a:t>Laundry Fee</a:t>
                      </a:r>
                    </a:p>
                  </a:txBody>
                  <a:tcPr marL="0" marR="0" marT="0" marB="0" anchor="b">
                    <a:lnL>
                      <a:noFill/>
                    </a:lnL>
                    <a:lnR>
                      <a:noFill/>
                    </a:lnR>
                    <a:lnT>
                      <a:noFill/>
                    </a:lnT>
                    <a:lnB>
                      <a:noFill/>
                    </a:lnB>
                    <a:solidFill>
                      <a:srgbClr val="D9D9D9"/>
                    </a:solidFill>
                  </a:tcPr>
                </a:tc>
                <a:tc>
                  <a:txBody>
                    <a:bodyPr/>
                    <a:lstStyle/>
                    <a:p>
                      <a:pPr algn="r" fontAlgn="b"/>
                      <a:r>
                        <a:rPr lang="en-US" sz="1000" b="0" i="0" u="none" strike="noStrike" dirty="0">
                          <a:solidFill>
                            <a:srgbClr val="000000"/>
                          </a:solidFill>
                          <a:effectLst/>
                          <a:latin typeface="Calibri" panose="020F0502020204030204" pitchFamily="34" charset="0"/>
                        </a:rPr>
                        <a:t>$95.00</a:t>
                      </a:r>
                    </a:p>
                  </a:txBody>
                  <a:tcPr marL="0" marR="0" marT="0" marB="0" anchor="b">
                    <a:lnL>
                      <a:noFill/>
                    </a:lnL>
                    <a:lnR>
                      <a:noFill/>
                    </a:lnR>
                    <a:lnT>
                      <a:noFill/>
                    </a:lnT>
                    <a:lnB>
                      <a:noFill/>
                    </a:lnB>
                    <a:solidFill>
                      <a:srgbClr val="D9D9D9"/>
                    </a:solidFill>
                  </a:tcPr>
                </a:tc>
                <a:extLst>
                  <a:ext uri="{0D108BD9-81ED-4DB2-BD59-A6C34878D82A}">
                    <a16:rowId xmlns:a16="http://schemas.microsoft.com/office/drawing/2014/main" val="469264256"/>
                  </a:ext>
                </a:extLst>
              </a:tr>
              <a:tr h="179450">
                <a:tc>
                  <a:txBody>
                    <a:bodyPr/>
                    <a:lstStyle/>
                    <a:p>
                      <a:pPr algn="l" fontAlgn="b"/>
                      <a:r>
                        <a:rPr lang="en-US" sz="1000" b="0" i="0" u="none" strike="noStrike" dirty="0">
                          <a:solidFill>
                            <a:srgbClr val="000000"/>
                          </a:solidFill>
                          <a:effectLst/>
                          <a:latin typeface="Calibri" panose="020F0502020204030204" pitchFamily="34" charset="0"/>
                        </a:rPr>
                        <a:t>MRT Transfer In Case</a:t>
                      </a:r>
                    </a:p>
                  </a:txBody>
                  <a:tcPr marL="0"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$450.00</a:t>
                      </a:r>
                    </a:p>
                  </a:txBody>
                  <a:tcPr marL="0" marR="0" marT="0" marB="0" anchor="b">
                    <a:lnL>
                      <a:noFill/>
                    </a:lnL>
                    <a:lnR>
                      <a:noFill/>
                    </a:lnR>
                    <a:lnT>
                      <a:noFill/>
                    </a:lnT>
                    <a:lnB>
                      <a:noFill/>
                    </a:lnB>
                    <a:noFill/>
                  </a:tcPr>
                </a:tc>
                <a:extLst>
                  <a:ext uri="{0D108BD9-81ED-4DB2-BD59-A6C34878D82A}">
                    <a16:rowId xmlns:a16="http://schemas.microsoft.com/office/drawing/2014/main" val="3751459563"/>
                  </a:ext>
                </a:extLst>
              </a:tr>
              <a:tr h="179450">
                <a:tc>
                  <a:txBody>
                    <a:bodyPr/>
                    <a:lstStyle/>
                    <a:p>
                      <a:pPr algn="l" fontAlgn="b"/>
                      <a:r>
                        <a:rPr lang="en-US" sz="1000" b="0" i="0" u="none" strike="noStrike" dirty="0">
                          <a:solidFill>
                            <a:srgbClr val="000000"/>
                          </a:solidFill>
                          <a:effectLst/>
                          <a:latin typeface="Calibri" panose="020F0502020204030204" pitchFamily="34" charset="0"/>
                        </a:rPr>
                        <a:t>MRT Workbook</a:t>
                      </a:r>
                    </a:p>
                  </a:txBody>
                  <a:tcPr marL="0" marR="0" marT="0" marB="0" anchor="b">
                    <a:lnL>
                      <a:noFill/>
                    </a:lnL>
                    <a:lnR>
                      <a:noFill/>
                    </a:lnR>
                    <a:lnT>
                      <a:noFill/>
                    </a:lnT>
                    <a:lnB>
                      <a:noFill/>
                    </a:lnB>
                    <a:solidFill>
                      <a:srgbClr val="D9D9D9"/>
                    </a:solidFill>
                  </a:tcPr>
                </a:tc>
                <a:tc>
                  <a:txBody>
                    <a:bodyPr/>
                    <a:lstStyle/>
                    <a:p>
                      <a:pPr algn="r" fontAlgn="b"/>
                      <a:r>
                        <a:rPr lang="en-US" sz="1000" b="0" i="0" u="none" strike="noStrike" dirty="0">
                          <a:solidFill>
                            <a:srgbClr val="000000"/>
                          </a:solidFill>
                          <a:effectLst/>
                          <a:latin typeface="Calibri" panose="020F0502020204030204" pitchFamily="34" charset="0"/>
                        </a:rPr>
                        <a:t>$550.00</a:t>
                      </a:r>
                    </a:p>
                  </a:txBody>
                  <a:tcPr marL="0" marR="0" marT="0" marB="0" anchor="b">
                    <a:lnL>
                      <a:noFill/>
                    </a:lnL>
                    <a:lnR>
                      <a:noFill/>
                    </a:lnR>
                    <a:lnT>
                      <a:noFill/>
                    </a:lnT>
                    <a:lnB>
                      <a:noFill/>
                    </a:lnB>
                    <a:solidFill>
                      <a:srgbClr val="D9D9D9"/>
                    </a:solidFill>
                  </a:tcPr>
                </a:tc>
                <a:extLst>
                  <a:ext uri="{0D108BD9-81ED-4DB2-BD59-A6C34878D82A}">
                    <a16:rowId xmlns:a16="http://schemas.microsoft.com/office/drawing/2014/main" val="1463066406"/>
                  </a:ext>
                </a:extLst>
              </a:tr>
              <a:tr h="179450">
                <a:tc>
                  <a:txBody>
                    <a:bodyPr/>
                    <a:lstStyle/>
                    <a:p>
                      <a:pPr algn="l" fontAlgn="b"/>
                      <a:r>
                        <a:rPr lang="en-US" sz="1000" b="0" i="0" u="none" strike="noStrike" dirty="0">
                          <a:solidFill>
                            <a:srgbClr val="000000"/>
                          </a:solidFill>
                          <a:effectLst/>
                          <a:latin typeface="Calibri" panose="020F0502020204030204" pitchFamily="34" charset="0"/>
                        </a:rPr>
                        <a:t>Pretrial Services Fee</a:t>
                      </a:r>
                    </a:p>
                  </a:txBody>
                  <a:tcPr marL="0"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$32,004.00</a:t>
                      </a:r>
                    </a:p>
                  </a:txBody>
                  <a:tcPr marL="0" marR="0" marT="0" marB="0" anchor="b">
                    <a:lnL>
                      <a:noFill/>
                    </a:lnL>
                    <a:lnR>
                      <a:noFill/>
                    </a:lnR>
                    <a:lnT>
                      <a:noFill/>
                    </a:lnT>
                    <a:lnB>
                      <a:noFill/>
                    </a:lnB>
                    <a:noFill/>
                  </a:tcPr>
                </a:tc>
                <a:extLst>
                  <a:ext uri="{0D108BD9-81ED-4DB2-BD59-A6C34878D82A}">
                    <a16:rowId xmlns:a16="http://schemas.microsoft.com/office/drawing/2014/main" val="3856078244"/>
                  </a:ext>
                </a:extLst>
              </a:tr>
              <a:tr h="179450">
                <a:tc>
                  <a:txBody>
                    <a:bodyPr/>
                    <a:lstStyle/>
                    <a:p>
                      <a:pPr algn="l" fontAlgn="b"/>
                      <a:r>
                        <a:rPr lang="en-US" sz="1000" b="0" i="0" u="none" strike="noStrike" dirty="0">
                          <a:solidFill>
                            <a:srgbClr val="000000"/>
                          </a:solidFill>
                          <a:effectLst/>
                          <a:latin typeface="Calibri" panose="020F0502020204030204" pitchFamily="34" charset="0"/>
                        </a:rPr>
                        <a:t>Re-Entry Services Fee</a:t>
                      </a:r>
                    </a:p>
                  </a:txBody>
                  <a:tcPr marL="0" marR="0" marT="0" marB="0" anchor="b">
                    <a:lnL>
                      <a:noFill/>
                    </a:lnL>
                    <a:lnR>
                      <a:noFill/>
                    </a:lnR>
                    <a:lnT>
                      <a:noFill/>
                    </a:lnT>
                    <a:lnB>
                      <a:noFill/>
                    </a:lnB>
                    <a:solidFill>
                      <a:srgbClr val="D9D9D9"/>
                    </a:solidFill>
                  </a:tcPr>
                </a:tc>
                <a:tc>
                  <a:txBody>
                    <a:bodyPr/>
                    <a:lstStyle/>
                    <a:p>
                      <a:pPr algn="r" fontAlgn="b"/>
                      <a:r>
                        <a:rPr lang="en-US" sz="1000" b="0" i="0" u="none" strike="noStrike" dirty="0">
                          <a:solidFill>
                            <a:srgbClr val="000000"/>
                          </a:solidFill>
                          <a:effectLst/>
                          <a:latin typeface="Calibri" panose="020F0502020204030204" pitchFamily="34" charset="0"/>
                        </a:rPr>
                        <a:t>$5,016.00</a:t>
                      </a:r>
                    </a:p>
                  </a:txBody>
                  <a:tcPr marL="0" marR="0" marT="0" marB="0" anchor="b">
                    <a:lnL>
                      <a:noFill/>
                    </a:lnL>
                    <a:lnR>
                      <a:noFill/>
                    </a:lnR>
                    <a:lnT>
                      <a:noFill/>
                    </a:lnT>
                    <a:lnB>
                      <a:noFill/>
                    </a:lnB>
                    <a:solidFill>
                      <a:srgbClr val="D9D9D9"/>
                    </a:solidFill>
                  </a:tcPr>
                </a:tc>
                <a:extLst>
                  <a:ext uri="{0D108BD9-81ED-4DB2-BD59-A6C34878D82A}">
                    <a16:rowId xmlns:a16="http://schemas.microsoft.com/office/drawing/2014/main" val="3812728028"/>
                  </a:ext>
                </a:extLst>
              </a:tr>
              <a:tr h="179450">
                <a:tc>
                  <a:txBody>
                    <a:bodyPr/>
                    <a:lstStyle/>
                    <a:p>
                      <a:pPr algn="l" fontAlgn="b"/>
                      <a:r>
                        <a:rPr lang="en-US" sz="1000" b="0" i="0" u="none" strike="noStrike" dirty="0">
                          <a:solidFill>
                            <a:srgbClr val="000000"/>
                          </a:solidFill>
                          <a:effectLst/>
                          <a:latin typeface="Calibri" panose="020F0502020204030204" pitchFamily="34" charset="0"/>
                        </a:rPr>
                        <a:t>Seeking Safety Class Fee</a:t>
                      </a:r>
                    </a:p>
                  </a:txBody>
                  <a:tcPr marL="0"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$100.00</a:t>
                      </a:r>
                    </a:p>
                  </a:txBody>
                  <a:tcPr marL="0" marR="0" marT="0" marB="0" anchor="b">
                    <a:lnL>
                      <a:noFill/>
                    </a:lnL>
                    <a:lnR>
                      <a:noFill/>
                    </a:lnR>
                    <a:lnT>
                      <a:noFill/>
                    </a:lnT>
                    <a:lnB>
                      <a:noFill/>
                    </a:lnB>
                    <a:noFill/>
                  </a:tcPr>
                </a:tc>
                <a:extLst>
                  <a:ext uri="{0D108BD9-81ED-4DB2-BD59-A6C34878D82A}">
                    <a16:rowId xmlns:a16="http://schemas.microsoft.com/office/drawing/2014/main" val="1283722373"/>
                  </a:ext>
                </a:extLst>
              </a:tr>
              <a:tr h="179450">
                <a:tc>
                  <a:txBody>
                    <a:bodyPr/>
                    <a:lstStyle/>
                    <a:p>
                      <a:pPr algn="l" fontAlgn="b"/>
                      <a:r>
                        <a:rPr lang="en-US" sz="1000" b="0" i="0" u="none" strike="noStrike" dirty="0">
                          <a:solidFill>
                            <a:srgbClr val="000000"/>
                          </a:solidFill>
                          <a:effectLst/>
                          <a:latin typeface="Calibri" panose="020F0502020204030204" pitchFamily="34" charset="0"/>
                        </a:rPr>
                        <a:t>TB Test</a:t>
                      </a:r>
                    </a:p>
                  </a:txBody>
                  <a:tcPr marL="0" marR="0" marT="0" marB="0" anchor="b">
                    <a:lnL>
                      <a:noFill/>
                    </a:lnL>
                    <a:lnR>
                      <a:noFill/>
                    </a:lnR>
                    <a:lnT>
                      <a:noFill/>
                    </a:lnT>
                    <a:lnB>
                      <a:noFill/>
                    </a:lnB>
                    <a:solidFill>
                      <a:srgbClr val="D9D9D9"/>
                    </a:solidFill>
                  </a:tcPr>
                </a:tc>
                <a:tc>
                  <a:txBody>
                    <a:bodyPr/>
                    <a:lstStyle/>
                    <a:p>
                      <a:pPr algn="r" fontAlgn="b"/>
                      <a:r>
                        <a:rPr lang="en-US" sz="1000" b="0" i="0" u="none" strike="noStrike" dirty="0">
                          <a:solidFill>
                            <a:srgbClr val="000000"/>
                          </a:solidFill>
                          <a:effectLst/>
                          <a:latin typeface="Calibri" panose="020F0502020204030204" pitchFamily="34" charset="0"/>
                        </a:rPr>
                        <a:t>$35.00</a:t>
                      </a:r>
                    </a:p>
                  </a:txBody>
                  <a:tcPr marL="0" marR="0" marT="0" marB="0" anchor="b">
                    <a:lnL>
                      <a:noFill/>
                    </a:lnL>
                    <a:lnR>
                      <a:noFill/>
                    </a:lnR>
                    <a:lnT>
                      <a:noFill/>
                    </a:lnT>
                    <a:lnB>
                      <a:noFill/>
                    </a:lnB>
                    <a:solidFill>
                      <a:srgbClr val="D9D9D9"/>
                    </a:solidFill>
                  </a:tcPr>
                </a:tc>
                <a:extLst>
                  <a:ext uri="{0D108BD9-81ED-4DB2-BD59-A6C34878D82A}">
                    <a16:rowId xmlns:a16="http://schemas.microsoft.com/office/drawing/2014/main" val="4252761815"/>
                  </a:ext>
                </a:extLst>
              </a:tr>
              <a:tr h="179450">
                <a:tc>
                  <a:txBody>
                    <a:bodyPr/>
                    <a:lstStyle/>
                    <a:p>
                      <a:pPr algn="l" fontAlgn="b"/>
                      <a:r>
                        <a:rPr lang="en-US" sz="1000" b="0" i="0" u="none" strike="noStrike" dirty="0">
                          <a:solidFill>
                            <a:srgbClr val="000000"/>
                          </a:solidFill>
                          <a:effectLst/>
                          <a:latin typeface="Calibri" panose="020F0502020204030204" pitchFamily="34" charset="0"/>
                        </a:rPr>
                        <a:t>TRAC Fee</a:t>
                      </a:r>
                    </a:p>
                  </a:txBody>
                  <a:tcPr marL="0"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$1,892.00</a:t>
                      </a:r>
                    </a:p>
                  </a:txBody>
                  <a:tcPr marL="0" marR="0" marT="0" marB="0" anchor="b">
                    <a:lnL>
                      <a:noFill/>
                    </a:lnL>
                    <a:lnR>
                      <a:noFill/>
                    </a:lnR>
                    <a:lnT>
                      <a:noFill/>
                    </a:lnT>
                    <a:lnB>
                      <a:noFill/>
                    </a:lnB>
                    <a:noFill/>
                  </a:tcPr>
                </a:tc>
                <a:extLst>
                  <a:ext uri="{0D108BD9-81ED-4DB2-BD59-A6C34878D82A}">
                    <a16:rowId xmlns:a16="http://schemas.microsoft.com/office/drawing/2014/main" val="1530208157"/>
                  </a:ext>
                </a:extLst>
              </a:tr>
              <a:tr h="179450">
                <a:tc>
                  <a:txBody>
                    <a:bodyPr/>
                    <a:lstStyle/>
                    <a:p>
                      <a:pPr algn="l" fontAlgn="b"/>
                      <a:r>
                        <a:rPr lang="en-US" sz="1000" b="0" i="0" u="none" strike="noStrike" dirty="0">
                          <a:solidFill>
                            <a:srgbClr val="000000"/>
                          </a:solidFill>
                          <a:effectLst/>
                          <a:latin typeface="Calibri" panose="020F0502020204030204" pitchFamily="34" charset="0"/>
                        </a:rPr>
                        <a:t>Transfer Case Management Fee</a:t>
                      </a:r>
                    </a:p>
                  </a:txBody>
                  <a:tcPr marL="0" marR="0" marT="0" marB="0" anchor="b">
                    <a:lnL>
                      <a:noFill/>
                    </a:lnL>
                    <a:lnR>
                      <a:noFill/>
                    </a:lnR>
                    <a:lnT>
                      <a:noFill/>
                    </a:lnT>
                    <a:lnB>
                      <a:noFill/>
                    </a:lnB>
                    <a:solidFill>
                      <a:srgbClr val="D9D9D9"/>
                    </a:solidFill>
                  </a:tcPr>
                </a:tc>
                <a:tc>
                  <a:txBody>
                    <a:bodyPr/>
                    <a:lstStyle/>
                    <a:p>
                      <a:pPr algn="r" fontAlgn="b"/>
                      <a:r>
                        <a:rPr lang="en-US" sz="1000" b="0" i="0" u="none" strike="noStrike" dirty="0">
                          <a:solidFill>
                            <a:srgbClr val="000000"/>
                          </a:solidFill>
                          <a:effectLst/>
                          <a:latin typeface="Calibri" panose="020F0502020204030204" pitchFamily="34" charset="0"/>
                        </a:rPr>
                        <a:t>$9,500.00</a:t>
                      </a:r>
                    </a:p>
                  </a:txBody>
                  <a:tcPr marL="0" marR="0" marT="0" marB="0" anchor="b">
                    <a:lnL>
                      <a:noFill/>
                    </a:lnL>
                    <a:lnR>
                      <a:noFill/>
                    </a:lnR>
                    <a:lnT>
                      <a:noFill/>
                    </a:lnT>
                    <a:lnB>
                      <a:noFill/>
                    </a:lnB>
                    <a:solidFill>
                      <a:srgbClr val="D9D9D9"/>
                    </a:solidFill>
                  </a:tcPr>
                </a:tc>
                <a:extLst>
                  <a:ext uri="{0D108BD9-81ED-4DB2-BD59-A6C34878D82A}">
                    <a16:rowId xmlns:a16="http://schemas.microsoft.com/office/drawing/2014/main" val="386320035"/>
                  </a:ext>
                </a:extLst>
              </a:tr>
              <a:tr h="179450">
                <a:tc>
                  <a:txBody>
                    <a:bodyPr/>
                    <a:lstStyle/>
                    <a:p>
                      <a:pPr algn="l" fontAlgn="b"/>
                      <a:r>
                        <a:rPr lang="en-US" sz="1000" b="0" i="0" u="none" strike="noStrike" dirty="0">
                          <a:solidFill>
                            <a:srgbClr val="000000"/>
                          </a:solidFill>
                          <a:effectLst/>
                          <a:latin typeface="Calibri" panose="020F0502020204030204" pitchFamily="34" charset="0"/>
                        </a:rPr>
                        <a:t>Transitional Living Fee</a:t>
                      </a:r>
                    </a:p>
                  </a:txBody>
                  <a:tcPr marL="0"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$14,948.50</a:t>
                      </a:r>
                    </a:p>
                  </a:txBody>
                  <a:tcPr marL="0" marR="0" marT="0" marB="0" anchor="b">
                    <a:lnL>
                      <a:noFill/>
                    </a:lnL>
                    <a:lnR>
                      <a:noFill/>
                    </a:lnR>
                    <a:lnT>
                      <a:noFill/>
                    </a:lnT>
                    <a:lnB>
                      <a:noFill/>
                    </a:lnB>
                    <a:noFill/>
                  </a:tcPr>
                </a:tc>
                <a:extLst>
                  <a:ext uri="{0D108BD9-81ED-4DB2-BD59-A6C34878D82A}">
                    <a16:rowId xmlns:a16="http://schemas.microsoft.com/office/drawing/2014/main" val="2930966345"/>
                  </a:ext>
                </a:extLst>
              </a:tr>
              <a:tr h="179450">
                <a:tc>
                  <a:txBody>
                    <a:bodyPr/>
                    <a:lstStyle/>
                    <a:p>
                      <a:pPr algn="l" fontAlgn="b"/>
                      <a:r>
                        <a:rPr lang="en-US" sz="1000" b="0" i="0" u="none" strike="noStrike" dirty="0">
                          <a:solidFill>
                            <a:srgbClr val="000000"/>
                          </a:solidFill>
                          <a:effectLst/>
                          <a:latin typeface="Calibri" panose="020F0502020204030204" pitchFamily="34" charset="0"/>
                        </a:rPr>
                        <a:t>Veterans Court Intake Fee</a:t>
                      </a:r>
                    </a:p>
                  </a:txBody>
                  <a:tcPr marL="0" marR="0" marT="0" marB="0" anchor="b">
                    <a:lnL>
                      <a:noFill/>
                    </a:lnL>
                    <a:lnR>
                      <a:noFill/>
                    </a:lnR>
                    <a:lnT>
                      <a:noFill/>
                    </a:lnT>
                    <a:lnB>
                      <a:noFill/>
                    </a:lnB>
                    <a:solidFill>
                      <a:srgbClr val="D9D9D9"/>
                    </a:solidFill>
                  </a:tcPr>
                </a:tc>
                <a:tc>
                  <a:txBody>
                    <a:bodyPr/>
                    <a:lstStyle/>
                    <a:p>
                      <a:pPr algn="r" fontAlgn="b"/>
                      <a:r>
                        <a:rPr lang="en-US" sz="1000" b="0" i="0" u="none" strike="noStrike" dirty="0">
                          <a:solidFill>
                            <a:srgbClr val="000000"/>
                          </a:solidFill>
                          <a:effectLst/>
                          <a:latin typeface="Calibri" panose="020F0502020204030204" pitchFamily="34" charset="0"/>
                        </a:rPr>
                        <a:t>$2,100.00</a:t>
                      </a:r>
                    </a:p>
                  </a:txBody>
                  <a:tcPr marL="0" marR="0" marT="0" marB="0" anchor="b">
                    <a:lnL>
                      <a:noFill/>
                    </a:lnL>
                    <a:lnR>
                      <a:noFill/>
                    </a:lnR>
                    <a:lnT>
                      <a:noFill/>
                    </a:lnT>
                    <a:lnB>
                      <a:noFill/>
                    </a:lnB>
                    <a:solidFill>
                      <a:srgbClr val="D9D9D9"/>
                    </a:solidFill>
                  </a:tcPr>
                </a:tc>
                <a:extLst>
                  <a:ext uri="{0D108BD9-81ED-4DB2-BD59-A6C34878D82A}">
                    <a16:rowId xmlns:a16="http://schemas.microsoft.com/office/drawing/2014/main" val="3442712175"/>
                  </a:ext>
                </a:extLst>
              </a:tr>
              <a:tr h="179450">
                <a:tc>
                  <a:txBody>
                    <a:bodyPr/>
                    <a:lstStyle/>
                    <a:p>
                      <a:pPr algn="l" fontAlgn="b"/>
                      <a:r>
                        <a:rPr lang="en-US" sz="1000" b="0" i="0" u="none" strike="noStrike" dirty="0">
                          <a:solidFill>
                            <a:srgbClr val="000000"/>
                          </a:solidFill>
                          <a:effectLst/>
                          <a:latin typeface="Calibri" panose="020F0502020204030204" pitchFamily="34" charset="0"/>
                        </a:rPr>
                        <a:t>Veterans Court Transfer Fee</a:t>
                      </a:r>
                    </a:p>
                  </a:txBody>
                  <a:tcPr marL="0"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$340.00</a:t>
                      </a:r>
                    </a:p>
                  </a:txBody>
                  <a:tcPr marL="0" marR="0" marT="0" marB="0" anchor="b">
                    <a:lnL>
                      <a:noFill/>
                    </a:lnL>
                    <a:lnR>
                      <a:noFill/>
                    </a:lnR>
                    <a:lnT>
                      <a:noFill/>
                    </a:lnT>
                    <a:lnB>
                      <a:noFill/>
                    </a:lnB>
                    <a:noFill/>
                  </a:tcPr>
                </a:tc>
                <a:extLst>
                  <a:ext uri="{0D108BD9-81ED-4DB2-BD59-A6C34878D82A}">
                    <a16:rowId xmlns:a16="http://schemas.microsoft.com/office/drawing/2014/main" val="1156458393"/>
                  </a:ext>
                </a:extLst>
              </a:tr>
              <a:tr h="179450">
                <a:tc>
                  <a:txBody>
                    <a:bodyPr/>
                    <a:lstStyle/>
                    <a:p>
                      <a:pPr algn="l" fontAlgn="b"/>
                      <a:r>
                        <a:rPr lang="en-US" sz="1000" b="0" i="0" u="none" strike="noStrike" dirty="0">
                          <a:solidFill>
                            <a:srgbClr val="000000"/>
                          </a:solidFill>
                          <a:effectLst/>
                          <a:latin typeface="Calibri" panose="020F0502020204030204" pitchFamily="34" charset="0"/>
                        </a:rPr>
                        <a:t>Veterans Court Weekly Drug Testing Fee</a:t>
                      </a:r>
                    </a:p>
                  </a:txBody>
                  <a:tcPr marL="0" marR="0" marT="0" marB="0" anchor="b">
                    <a:lnL>
                      <a:noFill/>
                    </a:lnL>
                    <a:lnR>
                      <a:noFill/>
                    </a:lnR>
                    <a:lnT>
                      <a:noFill/>
                    </a:lnT>
                    <a:lnB>
                      <a:noFill/>
                    </a:lnB>
                    <a:solidFill>
                      <a:srgbClr val="D9D9D9"/>
                    </a:solidFill>
                  </a:tcPr>
                </a:tc>
                <a:tc>
                  <a:txBody>
                    <a:bodyPr/>
                    <a:lstStyle/>
                    <a:p>
                      <a:pPr algn="r" fontAlgn="b"/>
                      <a:r>
                        <a:rPr lang="en-US" sz="1000" b="0" i="0" u="none" strike="noStrike" dirty="0">
                          <a:solidFill>
                            <a:srgbClr val="000000"/>
                          </a:solidFill>
                          <a:effectLst/>
                          <a:latin typeface="Calibri" panose="020F0502020204030204" pitchFamily="34" charset="0"/>
                        </a:rPr>
                        <a:t>$9,363.00</a:t>
                      </a:r>
                    </a:p>
                  </a:txBody>
                  <a:tcPr marL="0" marR="0" marT="0" marB="0" anchor="b">
                    <a:lnL>
                      <a:noFill/>
                    </a:lnL>
                    <a:lnR>
                      <a:noFill/>
                    </a:lnR>
                    <a:lnT>
                      <a:noFill/>
                    </a:lnT>
                    <a:lnB>
                      <a:noFill/>
                    </a:lnB>
                    <a:solidFill>
                      <a:srgbClr val="D9D9D9"/>
                    </a:solidFill>
                  </a:tcPr>
                </a:tc>
                <a:extLst>
                  <a:ext uri="{0D108BD9-81ED-4DB2-BD59-A6C34878D82A}">
                    <a16:rowId xmlns:a16="http://schemas.microsoft.com/office/drawing/2014/main" val="3718844894"/>
                  </a:ext>
                </a:extLst>
              </a:tr>
              <a:tr h="179450">
                <a:tc>
                  <a:txBody>
                    <a:bodyPr/>
                    <a:lstStyle/>
                    <a:p>
                      <a:pPr algn="l" fontAlgn="b"/>
                      <a:r>
                        <a:rPr lang="en-US" sz="1000" b="0" i="0" u="none" strike="noStrike" dirty="0">
                          <a:solidFill>
                            <a:srgbClr val="000000"/>
                          </a:solidFill>
                          <a:effectLst/>
                          <a:latin typeface="Calibri" panose="020F0502020204030204" pitchFamily="34" charset="0"/>
                        </a:rPr>
                        <a:t>Work Release Daily Fee</a:t>
                      </a:r>
                    </a:p>
                  </a:txBody>
                  <a:tcPr marL="0"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$480,725.82</a:t>
                      </a:r>
                    </a:p>
                  </a:txBody>
                  <a:tcPr marL="0" marR="0" marT="0" marB="0" anchor="b">
                    <a:lnL>
                      <a:noFill/>
                    </a:lnL>
                    <a:lnR>
                      <a:noFill/>
                    </a:lnR>
                    <a:lnT>
                      <a:noFill/>
                    </a:lnT>
                    <a:lnB>
                      <a:noFill/>
                    </a:lnB>
                    <a:noFill/>
                  </a:tcPr>
                </a:tc>
                <a:extLst>
                  <a:ext uri="{0D108BD9-81ED-4DB2-BD59-A6C34878D82A}">
                    <a16:rowId xmlns:a16="http://schemas.microsoft.com/office/drawing/2014/main" val="1941578672"/>
                  </a:ext>
                </a:extLst>
              </a:tr>
              <a:tr h="179450">
                <a:tc>
                  <a:txBody>
                    <a:bodyPr/>
                    <a:lstStyle/>
                    <a:p>
                      <a:pPr algn="l" fontAlgn="b"/>
                      <a:r>
                        <a:rPr lang="en-US" sz="1000" b="0" i="0" u="none" strike="noStrike" dirty="0">
                          <a:solidFill>
                            <a:srgbClr val="000000"/>
                          </a:solidFill>
                          <a:effectLst/>
                          <a:latin typeface="Calibri" panose="020F0502020204030204" pitchFamily="34" charset="0"/>
                        </a:rPr>
                        <a:t>Work Release Differential Fee</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D9D9"/>
                    </a:solidFill>
                  </a:tcPr>
                </a:tc>
                <a:tc>
                  <a:txBody>
                    <a:bodyPr/>
                    <a:lstStyle/>
                    <a:p>
                      <a:pPr algn="r" fontAlgn="b"/>
                      <a:r>
                        <a:rPr lang="en-US" sz="1000" b="0" i="0" u="none" strike="noStrike" dirty="0">
                          <a:solidFill>
                            <a:srgbClr val="000000"/>
                          </a:solidFill>
                          <a:effectLst/>
                          <a:latin typeface="Calibri" panose="020F0502020204030204" pitchFamily="34" charset="0"/>
                        </a:rPr>
                        <a:t>$148.57</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D9D9"/>
                    </a:solidFill>
                  </a:tcPr>
                </a:tc>
                <a:extLst>
                  <a:ext uri="{0D108BD9-81ED-4DB2-BD59-A6C34878D82A}">
                    <a16:rowId xmlns:a16="http://schemas.microsoft.com/office/drawing/2014/main" val="1885163694"/>
                  </a:ext>
                </a:extLst>
              </a:tr>
              <a:tr h="179450">
                <a:tc>
                  <a:txBody>
                    <a:bodyPr/>
                    <a:lstStyle/>
                    <a:p>
                      <a:pPr algn="l" fontAlgn="b"/>
                      <a:r>
                        <a:rPr lang="en-US" sz="1000" b="1" i="0" u="none" strike="noStrike" dirty="0">
                          <a:solidFill>
                            <a:srgbClr val="000000"/>
                          </a:solidFill>
                          <a:effectLst/>
                          <a:latin typeface="Calibri" panose="020F0502020204030204" pitchFamily="34" charset="0"/>
                        </a:rPr>
                        <a:t>Grand Total</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r" fontAlgn="b"/>
                      <a:r>
                        <a:rPr lang="en-US" sz="1000" b="1" i="0" u="none" strike="noStrike" dirty="0">
                          <a:solidFill>
                            <a:srgbClr val="000000"/>
                          </a:solidFill>
                          <a:effectLst/>
                          <a:latin typeface="Calibri" panose="020F0502020204030204" pitchFamily="34" charset="0"/>
                        </a:rPr>
                        <a:t>$860,841.06</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3350829905"/>
                  </a:ext>
                </a:extLst>
              </a:tr>
            </a:tbl>
          </a:graphicData>
        </a:graphic>
      </p:graphicFrame>
      <p:sp>
        <p:nvSpPr>
          <p:cNvPr id="16" name="Text Placeholder 3">
            <a:extLst>
              <a:ext uri="{FF2B5EF4-FFF2-40B4-BE49-F238E27FC236}">
                <a16:creationId xmlns:a16="http://schemas.microsoft.com/office/drawing/2014/main" id="{CEA2EF74-61FE-05B5-507C-14D2D10949ED}"/>
              </a:ext>
            </a:extLst>
          </p:cNvPr>
          <p:cNvSpPr>
            <a:spLocks noGrp="1"/>
          </p:cNvSpPr>
          <p:nvPr>
            <p:ph type="body" sz="half" idx="2"/>
          </p:nvPr>
        </p:nvSpPr>
        <p:spPr>
          <a:xfrm>
            <a:off x="643465" y="3043050"/>
            <a:ext cx="3517567" cy="3064505"/>
          </a:xfrm>
        </p:spPr>
        <p:txBody>
          <a:bodyPr>
            <a:normAutofit/>
          </a:bodyPr>
          <a:lstStyle/>
          <a:p>
            <a:r>
              <a:rPr lang="en-US" dirty="0"/>
              <a:t>Whitley County Community Corrections Project Income Fund</a:t>
            </a:r>
          </a:p>
        </p:txBody>
      </p:sp>
      <p:sp>
        <p:nvSpPr>
          <p:cNvPr id="2" name="Footer Placeholder 1">
            <a:extLst>
              <a:ext uri="{FF2B5EF4-FFF2-40B4-BE49-F238E27FC236}">
                <a16:creationId xmlns:a16="http://schemas.microsoft.com/office/drawing/2014/main" id="{4145606A-B479-4759-A01B-79967CEB840A}"/>
              </a:ext>
            </a:extLst>
          </p:cNvPr>
          <p:cNvSpPr>
            <a:spLocks noGrp="1"/>
          </p:cNvSpPr>
          <p:nvPr>
            <p:ph type="ftr" sz="quarter" idx="11"/>
          </p:nvPr>
        </p:nvSpPr>
        <p:spPr>
          <a:xfrm>
            <a:off x="5458983" y="6446520"/>
            <a:ext cx="5334019" cy="365125"/>
          </a:xfrm>
        </p:spPr>
        <p:txBody>
          <a:bodyPr anchor="ctr">
            <a:normAutofit/>
          </a:bodyPr>
          <a:lstStyle/>
          <a:p>
            <a:pPr>
              <a:spcAft>
                <a:spcPts val="600"/>
              </a:spcAft>
            </a:pPr>
            <a:r>
              <a:rPr lang="en-US" dirty="0"/>
              <a:t>2024 Program Overview </a:t>
            </a:r>
          </a:p>
        </p:txBody>
      </p:sp>
      <p:sp>
        <p:nvSpPr>
          <p:cNvPr id="3" name="Slide Number Placeholder 2">
            <a:extLst>
              <a:ext uri="{FF2B5EF4-FFF2-40B4-BE49-F238E27FC236}">
                <a16:creationId xmlns:a16="http://schemas.microsoft.com/office/drawing/2014/main" id="{6D93E9B4-6CCB-E2AB-3F31-E791CA56660C}"/>
              </a:ext>
            </a:extLst>
          </p:cNvPr>
          <p:cNvSpPr>
            <a:spLocks noGrp="1"/>
          </p:cNvSpPr>
          <p:nvPr>
            <p:ph type="sldNum" sz="quarter" idx="12"/>
          </p:nvPr>
        </p:nvSpPr>
        <p:spPr/>
        <p:txBody>
          <a:bodyPr/>
          <a:lstStyle/>
          <a:p>
            <a:fld id="{3A98EE3D-8CD1-4C3F-BD1C-C98C9596463C}" type="slidenum">
              <a:rPr lang="en-US" smtClean="0"/>
              <a:pPr/>
              <a:t>23</a:t>
            </a:fld>
            <a:endParaRPr lang="en-US" dirty="0"/>
          </a:p>
        </p:txBody>
      </p:sp>
    </p:spTree>
    <p:extLst>
      <p:ext uri="{BB962C8B-B14F-4D97-AF65-F5344CB8AC3E}">
        <p14:creationId xmlns:p14="http://schemas.microsoft.com/office/powerpoint/2010/main" val="2866418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CD3A8-CE2A-4BA2-8A51-D5021C7167F4}"/>
              </a:ext>
            </a:extLst>
          </p:cNvPr>
          <p:cNvSpPr>
            <a:spLocks noGrp="1"/>
          </p:cNvSpPr>
          <p:nvPr>
            <p:ph type="title"/>
          </p:nvPr>
        </p:nvSpPr>
        <p:spPr>
          <a:xfrm>
            <a:off x="1097280" y="1188304"/>
            <a:ext cx="10058400" cy="554434"/>
          </a:xfrm>
        </p:spPr>
        <p:txBody>
          <a:bodyPr>
            <a:normAutofit fontScale="90000"/>
          </a:bodyPr>
          <a:lstStyle/>
          <a:p>
            <a:pPr algn="ctr"/>
            <a:r>
              <a:rPr lang="en-US" b="1" dirty="0">
                <a:solidFill>
                  <a:schemeClr val="accent2">
                    <a:lumMod val="75000"/>
                  </a:schemeClr>
                </a:solidFill>
              </a:rPr>
              <a:t>Project Income Fund</a:t>
            </a:r>
            <a:br>
              <a:rPr lang="en-US" b="1" dirty="0">
                <a:solidFill>
                  <a:schemeClr val="accent2">
                    <a:lumMod val="75000"/>
                  </a:schemeClr>
                </a:solidFill>
              </a:rPr>
            </a:br>
            <a:r>
              <a:rPr lang="en-US" b="1" dirty="0">
                <a:solidFill>
                  <a:schemeClr val="accent2">
                    <a:lumMod val="75000"/>
                  </a:schemeClr>
                </a:solidFill>
              </a:rPr>
              <a:t>Commissary Procedure</a:t>
            </a:r>
          </a:p>
        </p:txBody>
      </p:sp>
      <p:sp>
        <p:nvSpPr>
          <p:cNvPr id="3" name="Content Placeholder 2">
            <a:extLst>
              <a:ext uri="{FF2B5EF4-FFF2-40B4-BE49-F238E27FC236}">
                <a16:creationId xmlns:a16="http://schemas.microsoft.com/office/drawing/2014/main" id="{D1C839FC-20CC-4D66-8D58-DAD7453FBA5F}"/>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7" name="TextBox 6">
            <a:extLst>
              <a:ext uri="{FF2B5EF4-FFF2-40B4-BE49-F238E27FC236}">
                <a16:creationId xmlns:a16="http://schemas.microsoft.com/office/drawing/2014/main" id="{B5289E04-A712-458E-9954-1B54AF8E32CA}"/>
              </a:ext>
            </a:extLst>
          </p:cNvPr>
          <p:cNvSpPr txBox="1"/>
          <p:nvPr/>
        </p:nvSpPr>
        <p:spPr>
          <a:xfrm>
            <a:off x="832206" y="2221217"/>
            <a:ext cx="10941979" cy="5570756"/>
          </a:xfrm>
          <a:prstGeom prst="rect">
            <a:avLst/>
          </a:prstGeom>
          <a:noFill/>
        </p:spPr>
        <p:txBody>
          <a:bodyPr wrap="square">
            <a:spAutoFit/>
          </a:bodyPr>
          <a:lstStyle/>
          <a:p>
            <a:pPr marL="0" marR="0">
              <a:spcBef>
                <a:spcPts val="0"/>
              </a:spcBef>
              <a:spcAft>
                <a:spcPts val="0"/>
              </a:spcAft>
              <a:tabLst>
                <a:tab pos="457200" algn="l"/>
              </a:tabLst>
            </a:pPr>
            <a:r>
              <a:rPr lang="en-US" dirty="0">
                <a:effectLst/>
                <a:ea typeface="Arial Unicode MS" panose="020B0604020202020204" pitchFamily="34" charset="-128"/>
                <a:cs typeface="Times New Roman" panose="02020603050405020304" pitchFamily="18" charset="0"/>
              </a:rPr>
              <a:t>All Commissary payments are receipted in the SRS database and deposited daily in Star Financial Bank. The Director reconciles the bank account monthly.  A Report of Collections is prepared for the Whitley County Auditor, and all funds collected monthly are deposited with the Whitley County Treasurer and receipted into Project Income. </a:t>
            </a:r>
            <a:endParaRPr lang="en-US" sz="1600" dirty="0">
              <a:effectLst/>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dirty="0">
                <a:effectLst/>
                <a:ea typeface="Arial Unicode MS" panose="020B0604020202020204" pitchFamily="34" charset="-128"/>
                <a:cs typeface="Times New Roman" panose="02020603050405020304" pitchFamily="18" charset="0"/>
              </a:rPr>
              <a:t>Commissary funds may be used to restock commissary inventory, luncheon meetings, in-service training, participant incentives; cable, recreation activities, and program supplies/equipment.  </a:t>
            </a:r>
            <a:endParaRPr lang="en-US" sz="16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ea typeface="Arial Unicode MS" panose="020B0604020202020204" pitchFamily="34" charset="-128"/>
                <a:cs typeface="Times New Roman" panose="02020603050405020304" pitchFamily="18" charset="0"/>
              </a:rPr>
              <a:t>All invoices for Commissary purchases are submitted to the Director.  The Director </a:t>
            </a:r>
            <a:r>
              <a:rPr lang="en-US" dirty="0">
                <a:ea typeface="Arial Unicode MS" panose="020B0604020202020204" pitchFamily="34" charset="-128"/>
                <a:cs typeface="Times New Roman" panose="02020603050405020304" pitchFamily="18" charset="0"/>
              </a:rPr>
              <a:t>uploads all invoices in the LOW</a:t>
            </a:r>
            <a:r>
              <a:rPr lang="en-US" sz="1800" dirty="0">
                <a:effectLst/>
                <a:ea typeface="Arial Unicode MS" panose="020B0604020202020204" pitchFamily="34" charset="-128"/>
                <a:cs typeface="Times New Roman" panose="02020603050405020304" pitchFamily="18" charset="0"/>
              </a:rPr>
              <a:t> financial database for the County Auditor to authorize payments to be processed through the Project Income Fund Commissary line item.</a:t>
            </a:r>
            <a:endParaRPr lang="en-US" dirty="0">
              <a:ea typeface="Arial Unicode MS" panose="020B0604020202020204" pitchFamily="34" charset="-128"/>
              <a:cs typeface="Times New Roman" panose="02020603050405020304" pitchFamily="18" charset="0"/>
            </a:endParaRPr>
          </a:p>
          <a:p>
            <a:pPr marL="0" marR="0">
              <a:spcBef>
                <a:spcPts val="0"/>
              </a:spcBef>
              <a:spcAft>
                <a:spcPts val="0"/>
              </a:spcAft>
              <a:tabLst>
                <a:tab pos="0" algn="l"/>
                <a:tab pos="228600" algn="l"/>
                <a:tab pos="457200" algn="l"/>
              </a:tabLst>
            </a:pPr>
            <a:r>
              <a:rPr lang="en-US" dirty="0">
                <a:effectLst/>
                <a:ea typeface="Arial Unicode MS" panose="020B0604020202020204" pitchFamily="34" charset="-128"/>
                <a:cs typeface="Times New Roman" panose="02020603050405020304" pitchFamily="18" charset="0"/>
              </a:rPr>
              <a:t>Participants are not allowed to bring in hygiene or food items; they must purchase items through commissary. </a:t>
            </a:r>
            <a:endParaRPr lang="en-US"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pc="-15" dirty="0">
                <a:effectLst/>
                <a:ea typeface="Arial Unicode MS" panose="020B0604020202020204" pitchFamily="34" charset="-128"/>
                <a:cs typeface="Times New Roman" panose="02020603050405020304" pitchFamily="18" charset="0"/>
              </a:rPr>
              <a:t>Participants will pay cash for their purchases. Payments are processed through the participant’s SRS Commissary Financial Account. </a:t>
            </a:r>
            <a:endParaRPr lang="en-US"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ea typeface="Arial Unicode MS" panose="020B0604020202020204" pitchFamily="34" charset="-128"/>
                <a:cs typeface="Times New Roman" panose="02020603050405020304" pitchFamily="18" charset="0"/>
              </a:rPr>
              <a:t>All commissary items will be priced with a minimum of a 20% increase over actual cost; rounded to the nearest dollar.  Cost and pricing of all commissary items are regularly reviewed and adjusted as needed. Changes in commissary items and pricing must be approved by the Director.  </a:t>
            </a:r>
            <a:endParaRPr lang="en-US"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ea typeface="Arial Unicode MS" panose="020B0604020202020204" pitchFamily="34" charset="-128"/>
                <a:cs typeface="Times New Roman" panose="02020603050405020304" pitchFamily="18" charset="0"/>
              </a:rPr>
              <a:t> </a:t>
            </a:r>
            <a:endParaRPr lang="en-US" dirty="0">
              <a:effectLst/>
              <a:ea typeface="Calibri" panose="020F0502020204030204" pitchFamily="34" charset="0"/>
              <a:cs typeface="Times New Roman" panose="02020603050405020304" pitchFamily="18" charset="0"/>
            </a:endParaRPr>
          </a:p>
          <a:p>
            <a:pPr marL="0" marR="0">
              <a:spcBef>
                <a:spcPts val="0"/>
              </a:spcBef>
              <a:spcAft>
                <a:spcPts val="0"/>
              </a:spcAft>
            </a:pPr>
            <a:endParaRPr lang="en-US" dirty="0">
              <a:effectLst/>
              <a:latin typeface="Calibri Light" panose="020F0302020204030204" pitchFamily="34" charset="0"/>
              <a:ea typeface="Arial Unicode MS" panose="020B0604020202020204" pitchFamily="34" charset="-128"/>
              <a:cs typeface="Times New Roman" panose="02020603050405020304" pitchFamily="18" charset="0"/>
            </a:endParaRPr>
          </a:p>
          <a:p>
            <a:pPr marL="0" marR="0">
              <a:spcBef>
                <a:spcPts val="0"/>
              </a:spcBef>
              <a:spcAft>
                <a:spcPts val="0"/>
              </a:spcAft>
            </a:pPr>
            <a:endParaRPr lang="en-US" dirty="0">
              <a:latin typeface="Calibri Light" panose="020F0302020204030204" pitchFamily="34" charset="0"/>
              <a:ea typeface="Arial Unicode MS" panose="020B0604020202020204" pitchFamily="34" charset="-128"/>
              <a:cs typeface="Times New Roman" panose="02020603050405020304" pitchFamily="18" charset="0"/>
            </a:endParaRPr>
          </a:p>
          <a:p>
            <a:pPr marL="0" marR="0">
              <a:spcBef>
                <a:spcPts val="0"/>
              </a:spcBef>
              <a:spcAft>
                <a:spcPts val="0"/>
              </a:spcAft>
            </a:pPr>
            <a:endParaRPr lang="en-US" sz="1600" dirty="0">
              <a:effectLst/>
              <a:latin typeface="Calibri Light" panose="020F0302020204030204" pitchFamily="34" charset="0"/>
              <a:ea typeface="Arial Unicode MS" panose="020B0604020202020204" pitchFamily="34" charset="-128"/>
              <a:cs typeface="Times New Roman" panose="02020603050405020304" pitchFamily="18" charset="0"/>
            </a:endParaRPr>
          </a:p>
          <a:p>
            <a:pPr marL="0" marR="0">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ECE1A00-8CC0-4D9B-A297-3D55EF946CE0}"/>
              </a:ext>
            </a:extLst>
          </p:cNvPr>
          <p:cNvSpPr>
            <a:spLocks noGrp="1"/>
          </p:cNvSpPr>
          <p:nvPr>
            <p:ph type="ftr" sz="quarter" idx="11"/>
          </p:nvPr>
        </p:nvSpPr>
        <p:spPr>
          <a:xfrm>
            <a:off x="0" y="6405741"/>
            <a:ext cx="6818262" cy="452259"/>
          </a:xfrm>
        </p:spPr>
        <p:txBody>
          <a:bodyPr/>
          <a:lstStyle/>
          <a:p>
            <a:r>
              <a:rPr lang="en-US" sz="1000" dirty="0">
                <a:solidFill>
                  <a:schemeClr val="accent1">
                    <a:lumMod val="75000"/>
                  </a:schemeClr>
                </a:solidFill>
              </a:rPr>
              <a:t>2024 Program Overview </a:t>
            </a:r>
          </a:p>
        </p:txBody>
      </p:sp>
      <p:sp>
        <p:nvSpPr>
          <p:cNvPr id="5" name="Slide Number Placeholder 4">
            <a:extLst>
              <a:ext uri="{FF2B5EF4-FFF2-40B4-BE49-F238E27FC236}">
                <a16:creationId xmlns:a16="http://schemas.microsoft.com/office/drawing/2014/main" id="{33AFFA62-BC9F-E365-DAF1-4E79B13C3868}"/>
              </a:ext>
            </a:extLst>
          </p:cNvPr>
          <p:cNvSpPr>
            <a:spLocks noGrp="1"/>
          </p:cNvSpPr>
          <p:nvPr>
            <p:ph type="sldNum" sz="quarter" idx="12"/>
          </p:nvPr>
        </p:nvSpPr>
        <p:spPr/>
        <p:txBody>
          <a:bodyPr/>
          <a:lstStyle/>
          <a:p>
            <a:fld id="{3A98EE3D-8CD1-4C3F-BD1C-C98C9596463C}" type="slidenum">
              <a:rPr lang="en-US" smtClean="0"/>
              <a:t>24</a:t>
            </a:fld>
            <a:endParaRPr lang="en-US" dirty="0"/>
          </a:p>
        </p:txBody>
      </p:sp>
    </p:spTree>
    <p:extLst>
      <p:ext uri="{BB962C8B-B14F-4D97-AF65-F5344CB8AC3E}">
        <p14:creationId xmlns:p14="http://schemas.microsoft.com/office/powerpoint/2010/main" val="618233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4B3B8-DB34-43D0-99E7-14080C9F100D}"/>
              </a:ext>
            </a:extLst>
          </p:cNvPr>
          <p:cNvSpPr>
            <a:spLocks noGrp="1"/>
          </p:cNvSpPr>
          <p:nvPr>
            <p:ph type="title"/>
          </p:nvPr>
        </p:nvSpPr>
        <p:spPr>
          <a:xfrm>
            <a:off x="643466" y="786383"/>
            <a:ext cx="3517567" cy="2093975"/>
          </a:xfrm>
        </p:spPr>
        <p:txBody>
          <a:bodyPr anchor="b">
            <a:normAutofit/>
          </a:bodyPr>
          <a:lstStyle/>
          <a:p>
            <a:pPr algn="ctr"/>
            <a:r>
              <a:rPr lang="en-US" dirty="0"/>
              <a:t>Project Income Vendor Commission</a:t>
            </a:r>
          </a:p>
        </p:txBody>
      </p:sp>
      <p:sp>
        <p:nvSpPr>
          <p:cNvPr id="10" name="Text Placeholder 3">
            <a:extLst>
              <a:ext uri="{FF2B5EF4-FFF2-40B4-BE49-F238E27FC236}">
                <a16:creationId xmlns:a16="http://schemas.microsoft.com/office/drawing/2014/main" id="{E20679B5-CE7C-BFAC-7684-2C21AF596FFC}"/>
              </a:ext>
            </a:extLst>
          </p:cNvPr>
          <p:cNvSpPr>
            <a:spLocks noGrp="1"/>
          </p:cNvSpPr>
          <p:nvPr>
            <p:ph type="body" sz="half" idx="2"/>
          </p:nvPr>
        </p:nvSpPr>
        <p:spPr>
          <a:xfrm>
            <a:off x="643465" y="3043050"/>
            <a:ext cx="3517567" cy="3064505"/>
          </a:xfrm>
        </p:spPr>
        <p:txBody>
          <a:bodyPr/>
          <a:lstStyle/>
          <a:p>
            <a:endParaRPr lang="en-US" dirty="0"/>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B9748FA9-C67E-4AE7-A098-B9BAF80D389E}"/>
              </a:ext>
            </a:extLst>
          </p:cNvPr>
          <p:cNvSpPr>
            <a:spLocks noGrp="1"/>
          </p:cNvSpPr>
          <p:nvPr>
            <p:ph type="ftr" sz="quarter" idx="11"/>
          </p:nvPr>
        </p:nvSpPr>
        <p:spPr>
          <a:xfrm>
            <a:off x="0" y="6492875"/>
            <a:ext cx="5334019" cy="365125"/>
          </a:xfrm>
        </p:spPr>
        <p:txBody>
          <a:bodyPr anchor="ctr">
            <a:normAutofit/>
          </a:bodyPr>
          <a:lstStyle/>
          <a:p>
            <a:pPr>
              <a:spcAft>
                <a:spcPts val="600"/>
              </a:spcAft>
            </a:pPr>
            <a:r>
              <a:rPr lang="en-US" sz="1000" dirty="0">
                <a:solidFill>
                  <a:schemeClr val="accent1">
                    <a:lumMod val="75000"/>
                  </a:schemeClr>
                </a:solidFill>
              </a:rPr>
              <a:t>2024 Program Overview </a:t>
            </a:r>
          </a:p>
        </p:txBody>
      </p:sp>
      <p:graphicFrame>
        <p:nvGraphicFramePr>
          <p:cNvPr id="6" name="Content Placeholder 2">
            <a:extLst>
              <a:ext uri="{FF2B5EF4-FFF2-40B4-BE49-F238E27FC236}">
                <a16:creationId xmlns:a16="http://schemas.microsoft.com/office/drawing/2014/main" id="{51D09DA4-4555-0381-1059-C6D404DF4ABE}"/>
              </a:ext>
            </a:extLst>
          </p:cNvPr>
          <p:cNvGraphicFramePr>
            <a:graphicFrameLocks noGrp="1"/>
          </p:cNvGraphicFramePr>
          <p:nvPr>
            <p:ph idx="1"/>
            <p:extLst>
              <p:ext uri="{D42A27DB-BD31-4B8C-83A1-F6EECF244321}">
                <p14:modId xmlns:p14="http://schemas.microsoft.com/office/powerpoint/2010/main" val="1846752413"/>
              </p:ext>
            </p:extLst>
          </p:nvPr>
        </p:nvGraphicFramePr>
        <p:xfrm>
          <a:off x="5458984" y="812799"/>
          <a:ext cx="5928344" cy="5294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0BBDE8FC-E3A5-619A-94A4-C3169AF8CB33}"/>
              </a:ext>
            </a:extLst>
          </p:cNvPr>
          <p:cNvPicPr>
            <a:picLocks noChangeAspect="1"/>
          </p:cNvPicPr>
          <p:nvPr/>
        </p:nvPicPr>
        <p:blipFill>
          <a:blip r:embed="rId8"/>
          <a:stretch>
            <a:fillRect/>
          </a:stretch>
        </p:blipFill>
        <p:spPr>
          <a:xfrm>
            <a:off x="804672" y="3112655"/>
            <a:ext cx="1971675" cy="1371600"/>
          </a:xfrm>
          <a:prstGeom prst="rect">
            <a:avLst/>
          </a:prstGeom>
        </p:spPr>
      </p:pic>
      <p:pic>
        <p:nvPicPr>
          <p:cNvPr id="9" name="Picture 8">
            <a:extLst>
              <a:ext uri="{FF2B5EF4-FFF2-40B4-BE49-F238E27FC236}">
                <a16:creationId xmlns:a16="http://schemas.microsoft.com/office/drawing/2014/main" id="{DDBBDCBB-CD2C-A6AE-710B-956B307F88E8}"/>
              </a:ext>
            </a:extLst>
          </p:cNvPr>
          <p:cNvPicPr>
            <a:picLocks noChangeAspect="1"/>
          </p:cNvPicPr>
          <p:nvPr/>
        </p:nvPicPr>
        <p:blipFill>
          <a:blip r:embed="rId9"/>
          <a:stretch>
            <a:fillRect/>
          </a:stretch>
        </p:blipFill>
        <p:spPr>
          <a:xfrm>
            <a:off x="1895358" y="4671688"/>
            <a:ext cx="1943100" cy="1476375"/>
          </a:xfrm>
          <a:prstGeom prst="rect">
            <a:avLst/>
          </a:prstGeom>
        </p:spPr>
      </p:pic>
      <p:sp>
        <p:nvSpPr>
          <p:cNvPr id="3" name="Slide Number Placeholder 2">
            <a:extLst>
              <a:ext uri="{FF2B5EF4-FFF2-40B4-BE49-F238E27FC236}">
                <a16:creationId xmlns:a16="http://schemas.microsoft.com/office/drawing/2014/main" id="{CF4C28DA-786B-700A-0EF8-223AFEFEB1E3}"/>
              </a:ext>
            </a:extLst>
          </p:cNvPr>
          <p:cNvSpPr>
            <a:spLocks noGrp="1"/>
          </p:cNvSpPr>
          <p:nvPr>
            <p:ph type="sldNum" sz="quarter" idx="12"/>
          </p:nvPr>
        </p:nvSpPr>
        <p:spPr/>
        <p:txBody>
          <a:bodyPr/>
          <a:lstStyle/>
          <a:p>
            <a:fld id="{3A98EE3D-8CD1-4C3F-BD1C-C98C9596463C}" type="slidenum">
              <a:rPr lang="en-US" smtClean="0"/>
              <a:pPr/>
              <a:t>25</a:t>
            </a:fld>
            <a:endParaRPr lang="en-US" dirty="0"/>
          </a:p>
        </p:txBody>
      </p:sp>
    </p:spTree>
    <p:extLst>
      <p:ext uri="{BB962C8B-B14F-4D97-AF65-F5344CB8AC3E}">
        <p14:creationId xmlns:p14="http://schemas.microsoft.com/office/powerpoint/2010/main" val="3436893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Title 1">
            <a:extLst>
              <a:ext uri="{FF2B5EF4-FFF2-40B4-BE49-F238E27FC236}">
                <a16:creationId xmlns:a16="http://schemas.microsoft.com/office/drawing/2014/main" id="{9B160A3A-71BC-2B9A-B029-3422168C58D0}"/>
              </a:ext>
            </a:extLst>
          </p:cNvPr>
          <p:cNvSpPr>
            <a:spLocks noGrp="1"/>
          </p:cNvSpPr>
          <p:nvPr>
            <p:ph type="title"/>
          </p:nvPr>
        </p:nvSpPr>
        <p:spPr>
          <a:xfrm>
            <a:off x="1097280" y="286603"/>
            <a:ext cx="10058400" cy="702305"/>
          </a:xfrm>
        </p:spPr>
        <p:txBody>
          <a:bodyPr anchor="b">
            <a:normAutofit fontScale="90000"/>
          </a:bodyPr>
          <a:lstStyle/>
          <a:p>
            <a:r>
              <a:rPr lang="en-US" dirty="0"/>
              <a:t>Facility Commissary Report</a:t>
            </a:r>
          </a:p>
        </p:txBody>
      </p:sp>
      <p:pic>
        <p:nvPicPr>
          <p:cNvPr id="1027" name="Picture 3">
            <a:extLst>
              <a:ext uri="{FF2B5EF4-FFF2-40B4-BE49-F238E27FC236}">
                <a16:creationId xmlns:a16="http://schemas.microsoft.com/office/drawing/2014/main" id="{AADAC8DC-5A1C-0500-1A38-A7BEF173A07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4399" y="1162595"/>
            <a:ext cx="10371909" cy="470649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FA2CC4A2-F53F-3CBF-B736-47415B29F0DC}"/>
              </a:ext>
            </a:extLst>
          </p:cNvPr>
          <p:cNvSpPr>
            <a:spLocks noGrp="1"/>
          </p:cNvSpPr>
          <p:nvPr>
            <p:ph type="ftr" sz="quarter" idx="11"/>
          </p:nvPr>
        </p:nvSpPr>
        <p:spPr>
          <a:xfrm>
            <a:off x="1097279" y="6446838"/>
            <a:ext cx="6818262" cy="365125"/>
          </a:xfrm>
        </p:spPr>
        <p:txBody>
          <a:bodyPr anchor="ctr">
            <a:normAutofit/>
          </a:bodyPr>
          <a:lstStyle/>
          <a:p>
            <a:pPr>
              <a:spcAft>
                <a:spcPts val="600"/>
              </a:spcAft>
            </a:pPr>
            <a:r>
              <a:rPr lang="en-US" dirty="0"/>
              <a:t>2024  Program review</a:t>
            </a:r>
          </a:p>
        </p:txBody>
      </p:sp>
      <p:sp>
        <p:nvSpPr>
          <p:cNvPr id="2" name="Slide Number Placeholder 1">
            <a:extLst>
              <a:ext uri="{FF2B5EF4-FFF2-40B4-BE49-F238E27FC236}">
                <a16:creationId xmlns:a16="http://schemas.microsoft.com/office/drawing/2014/main" id="{A77A1C50-97CE-6FA6-F7C3-14096C27B765}"/>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26</a:t>
            </a:fld>
            <a:endParaRPr lang="en-US" dirty="0"/>
          </a:p>
        </p:txBody>
      </p:sp>
    </p:spTree>
    <p:extLst>
      <p:ext uri="{BB962C8B-B14F-4D97-AF65-F5344CB8AC3E}">
        <p14:creationId xmlns:p14="http://schemas.microsoft.com/office/powerpoint/2010/main" val="646119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CA23D-769D-4B09-A54A-648FCABCE5C2}"/>
              </a:ext>
            </a:extLst>
          </p:cNvPr>
          <p:cNvSpPr>
            <a:spLocks noGrp="1"/>
          </p:cNvSpPr>
          <p:nvPr>
            <p:ph type="title"/>
          </p:nvPr>
        </p:nvSpPr>
        <p:spPr>
          <a:xfrm>
            <a:off x="643466" y="786383"/>
            <a:ext cx="3517567" cy="2093975"/>
          </a:xfrm>
        </p:spPr>
        <p:txBody>
          <a:bodyPr anchor="b">
            <a:normAutofit/>
          </a:bodyPr>
          <a:lstStyle/>
          <a:p>
            <a:pPr algn="ctr"/>
            <a:r>
              <a:rPr lang="en-US" dirty="0"/>
              <a:t>Community Corrections 2024 Review</a:t>
            </a:r>
          </a:p>
        </p:txBody>
      </p:sp>
      <p:sp>
        <p:nvSpPr>
          <p:cNvPr id="3" name="Content Placeholder 2">
            <a:extLst>
              <a:ext uri="{FF2B5EF4-FFF2-40B4-BE49-F238E27FC236}">
                <a16:creationId xmlns:a16="http://schemas.microsoft.com/office/drawing/2014/main" id="{5FE15204-3E1B-4DF3-9521-3197FCC2209E}"/>
              </a:ext>
            </a:extLst>
          </p:cNvPr>
          <p:cNvSpPr>
            <a:spLocks noGrp="1"/>
          </p:cNvSpPr>
          <p:nvPr>
            <p:ph idx="1"/>
          </p:nvPr>
        </p:nvSpPr>
        <p:spPr>
          <a:xfrm>
            <a:off x="5062653" y="100361"/>
            <a:ext cx="6724185" cy="6222380"/>
          </a:xfrm>
        </p:spPr>
        <p:txBody>
          <a:bodyPr>
            <a:normAutofit fontScale="70000" lnSpcReduction="20000"/>
          </a:bodyPr>
          <a:lstStyle/>
          <a:p>
            <a:pPr>
              <a:lnSpc>
                <a:spcPct val="100000"/>
              </a:lnSpc>
            </a:pPr>
            <a:r>
              <a:rPr lang="en-US" sz="1800" b="1" dirty="0"/>
              <a:t>Over the past 34 years I have been blessed to work with and for so many amazing people. This community is well known for its ability to collaborate and work through difficult times.  </a:t>
            </a:r>
          </a:p>
          <a:p>
            <a:pPr marL="0" indent="0">
              <a:lnSpc>
                <a:spcPct val="100000"/>
              </a:lnSpc>
              <a:buNone/>
            </a:pPr>
            <a:r>
              <a:rPr lang="en-US" sz="1800" b="1" dirty="0"/>
              <a:t>Much appreciation to all of you for the great work that you do for </a:t>
            </a:r>
            <a:r>
              <a:rPr lang="en-US" sz="1800" b="1"/>
              <a:t>our community. </a:t>
            </a:r>
            <a:endParaRPr lang="en-US" sz="1800" b="1" dirty="0"/>
          </a:p>
          <a:p>
            <a:pPr>
              <a:lnSpc>
                <a:spcPct val="100000"/>
              </a:lnSpc>
            </a:pPr>
            <a:endParaRPr lang="en-US" sz="1600" b="1" dirty="0"/>
          </a:p>
          <a:p>
            <a:pPr>
              <a:lnSpc>
                <a:spcPct val="100000"/>
              </a:lnSpc>
            </a:pPr>
            <a:endParaRPr lang="en-US" sz="1600" dirty="0"/>
          </a:p>
          <a:p>
            <a:pPr>
              <a:lnSpc>
                <a:spcPct val="100000"/>
              </a:lnSpc>
            </a:pPr>
            <a:endParaRPr lang="en-US" sz="1600" dirty="0"/>
          </a:p>
          <a:p>
            <a:pPr>
              <a:lnSpc>
                <a:spcPct val="100000"/>
              </a:lnSpc>
            </a:pPr>
            <a:r>
              <a:rPr lang="en-US" sz="1800" b="1" dirty="0"/>
              <a:t>Some goals I have for 2025 are as follows</a:t>
            </a:r>
            <a:r>
              <a:rPr lang="en-US" sz="1600" b="1" dirty="0"/>
              <a:t>:</a:t>
            </a:r>
            <a:endParaRPr lang="en-US" sz="1800" b="1" dirty="0"/>
          </a:p>
          <a:p>
            <a:pPr>
              <a:lnSpc>
                <a:spcPct val="100000"/>
              </a:lnSpc>
            </a:pPr>
            <a:r>
              <a:rPr lang="en-US" sz="1800" b="1" dirty="0"/>
              <a:t>Create “job handover guides” for all full-time Community Corrections positions. This was a suggestion made during a weekly case management meeting by staff. </a:t>
            </a:r>
          </a:p>
          <a:p>
            <a:pPr>
              <a:lnSpc>
                <a:spcPct val="100000"/>
              </a:lnSpc>
            </a:pPr>
            <a:r>
              <a:rPr lang="en-US" sz="1800" b="1" dirty="0"/>
              <a:t>Work with Whitley County Government Leaders and the Advisory Community Corrections Board to develop a Financial Sustainability Plan.</a:t>
            </a:r>
          </a:p>
          <a:p>
            <a:pPr>
              <a:lnSpc>
                <a:spcPct val="100000"/>
              </a:lnSpc>
            </a:pPr>
            <a:r>
              <a:rPr lang="en-US" sz="1800" b="1" dirty="0"/>
              <a:t>Develop a Re-entry model.</a:t>
            </a:r>
          </a:p>
          <a:p>
            <a:pPr>
              <a:lnSpc>
                <a:spcPct val="100000"/>
              </a:lnSpc>
            </a:pPr>
            <a:r>
              <a:rPr lang="en-US" sz="1800" b="1" dirty="0"/>
              <a:t>Serve on the Addiction Recovery Court Team.</a:t>
            </a:r>
          </a:p>
          <a:p>
            <a:pPr>
              <a:lnSpc>
                <a:spcPct val="100000"/>
              </a:lnSpc>
            </a:pPr>
            <a:r>
              <a:rPr lang="en-US" sz="1800" b="1" dirty="0"/>
              <a:t>Continue to serve on the Whitley County Community Foundation, TROY School, YMCA Board, and the Indiana Association of Act Counties Executive Committee.</a:t>
            </a:r>
          </a:p>
          <a:p>
            <a:pPr>
              <a:lnSpc>
                <a:spcPct val="100000"/>
              </a:lnSpc>
            </a:pPr>
            <a:r>
              <a:rPr lang="en-US" sz="1800" b="1" dirty="0"/>
              <a:t>Serve on the County Personnel Committee. </a:t>
            </a:r>
          </a:p>
          <a:p>
            <a:pPr>
              <a:lnSpc>
                <a:spcPct val="100000"/>
              </a:lnSpc>
            </a:pPr>
            <a:endParaRPr lang="en-US" sz="1800" b="1" dirty="0"/>
          </a:p>
          <a:p>
            <a:pPr>
              <a:lnSpc>
                <a:spcPct val="100000"/>
              </a:lnSpc>
            </a:pPr>
            <a:r>
              <a:rPr lang="en-US" sz="1800" b="1" dirty="0"/>
              <a:t>Respectfully,</a:t>
            </a:r>
          </a:p>
          <a:p>
            <a:pPr>
              <a:lnSpc>
                <a:spcPct val="100000"/>
              </a:lnSpc>
            </a:pPr>
            <a:endParaRPr lang="en-US" sz="1800" b="1" dirty="0"/>
          </a:p>
          <a:p>
            <a:pPr>
              <a:lnSpc>
                <a:spcPct val="100000"/>
              </a:lnSpc>
            </a:pPr>
            <a:r>
              <a:rPr lang="en-US" sz="1800" b="1" dirty="0"/>
              <a:t>Paula Worden</a:t>
            </a:r>
          </a:p>
          <a:p>
            <a:pPr>
              <a:lnSpc>
                <a:spcPct val="100000"/>
              </a:lnSpc>
            </a:pPr>
            <a:endParaRPr lang="en-US" sz="1600" dirty="0"/>
          </a:p>
          <a:p>
            <a:pPr>
              <a:lnSpc>
                <a:spcPct val="100000"/>
              </a:lnSpc>
            </a:pPr>
            <a:endParaRPr lang="en-US" sz="1600" dirty="0"/>
          </a:p>
          <a:p>
            <a:pPr>
              <a:lnSpc>
                <a:spcPct val="100000"/>
              </a:lnSpc>
            </a:pPr>
            <a:endParaRPr lang="en-US" sz="1600" dirty="0"/>
          </a:p>
        </p:txBody>
      </p:sp>
      <p:sp>
        <p:nvSpPr>
          <p:cNvPr id="9" name="Text Placeholder 3">
            <a:extLst>
              <a:ext uri="{FF2B5EF4-FFF2-40B4-BE49-F238E27FC236}">
                <a16:creationId xmlns:a16="http://schemas.microsoft.com/office/drawing/2014/main" id="{64BD51D2-984C-F81D-75D5-9F5B3A1180B3}"/>
              </a:ext>
            </a:extLst>
          </p:cNvPr>
          <p:cNvSpPr>
            <a:spLocks noGrp="1"/>
          </p:cNvSpPr>
          <p:nvPr>
            <p:ph type="body" sz="half" idx="2"/>
          </p:nvPr>
        </p:nvSpPr>
        <p:spPr>
          <a:xfrm>
            <a:off x="643465" y="3043050"/>
            <a:ext cx="3517567" cy="3064505"/>
          </a:xfrm>
        </p:spPr>
        <p:txBody>
          <a:bodyPr/>
          <a:lstStyle/>
          <a:p>
            <a:endParaRPr lang="en-US" dirty="0"/>
          </a:p>
        </p:txBody>
      </p:sp>
      <p:sp>
        <p:nvSpPr>
          <p:cNvPr id="4" name="Footer Placeholder 3">
            <a:extLst>
              <a:ext uri="{FF2B5EF4-FFF2-40B4-BE49-F238E27FC236}">
                <a16:creationId xmlns:a16="http://schemas.microsoft.com/office/drawing/2014/main" id="{A52A11E3-2799-4258-BE06-2A892EC78F73}"/>
              </a:ext>
            </a:extLst>
          </p:cNvPr>
          <p:cNvSpPr>
            <a:spLocks noGrp="1"/>
          </p:cNvSpPr>
          <p:nvPr>
            <p:ph type="ftr" sz="quarter" idx="11"/>
          </p:nvPr>
        </p:nvSpPr>
        <p:spPr>
          <a:xfrm>
            <a:off x="0" y="6492875"/>
            <a:ext cx="5334019" cy="365125"/>
          </a:xfrm>
        </p:spPr>
        <p:txBody>
          <a:bodyPr anchor="ctr">
            <a:normAutofit/>
          </a:bodyPr>
          <a:lstStyle/>
          <a:p>
            <a:pPr>
              <a:spcAft>
                <a:spcPts val="600"/>
              </a:spcAft>
            </a:pPr>
            <a:r>
              <a:rPr lang="en-US" sz="1000" dirty="0">
                <a:solidFill>
                  <a:schemeClr val="accent1">
                    <a:lumMod val="75000"/>
                  </a:schemeClr>
                </a:solidFill>
              </a:rPr>
              <a:t>2024 Program Overview </a:t>
            </a:r>
          </a:p>
        </p:txBody>
      </p:sp>
      <p:pic>
        <p:nvPicPr>
          <p:cNvPr id="7" name="Picture 6">
            <a:extLst>
              <a:ext uri="{FF2B5EF4-FFF2-40B4-BE49-F238E27FC236}">
                <a16:creationId xmlns:a16="http://schemas.microsoft.com/office/drawing/2014/main" id="{F55C2125-A264-E0F8-B631-161D967A39C0}"/>
              </a:ext>
            </a:extLst>
          </p:cNvPr>
          <p:cNvPicPr>
            <a:picLocks noChangeAspect="1"/>
          </p:cNvPicPr>
          <p:nvPr/>
        </p:nvPicPr>
        <p:blipFill>
          <a:blip r:embed="rId2"/>
          <a:stretch>
            <a:fillRect/>
          </a:stretch>
        </p:blipFill>
        <p:spPr>
          <a:xfrm>
            <a:off x="643465" y="2961574"/>
            <a:ext cx="3517567" cy="3544462"/>
          </a:xfrm>
          <a:prstGeom prst="rect">
            <a:avLst/>
          </a:prstGeom>
        </p:spPr>
      </p:pic>
      <p:sp>
        <p:nvSpPr>
          <p:cNvPr id="5" name="Slide Number Placeholder 4">
            <a:extLst>
              <a:ext uri="{FF2B5EF4-FFF2-40B4-BE49-F238E27FC236}">
                <a16:creationId xmlns:a16="http://schemas.microsoft.com/office/drawing/2014/main" id="{D31485B0-985D-A1BB-8190-EA3E330F53B5}"/>
              </a:ext>
            </a:extLst>
          </p:cNvPr>
          <p:cNvSpPr>
            <a:spLocks noGrp="1"/>
          </p:cNvSpPr>
          <p:nvPr>
            <p:ph type="sldNum" sz="quarter" idx="12"/>
          </p:nvPr>
        </p:nvSpPr>
        <p:spPr/>
        <p:txBody>
          <a:bodyPr/>
          <a:lstStyle/>
          <a:p>
            <a:fld id="{3A98EE3D-8CD1-4C3F-BD1C-C98C9596463C}" type="slidenum">
              <a:rPr lang="en-US" smtClean="0"/>
              <a:pPr/>
              <a:t>27</a:t>
            </a:fld>
            <a:endParaRPr lang="en-US" dirty="0"/>
          </a:p>
        </p:txBody>
      </p:sp>
    </p:spTree>
    <p:extLst>
      <p:ext uri="{BB962C8B-B14F-4D97-AF65-F5344CB8AC3E}">
        <p14:creationId xmlns:p14="http://schemas.microsoft.com/office/powerpoint/2010/main" val="263342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7A62D4-BEB2-44A2-8188-14963E243620}"/>
              </a:ext>
            </a:extLst>
          </p:cNvPr>
          <p:cNvSpPr>
            <a:spLocks noGrp="1"/>
          </p:cNvSpPr>
          <p:nvPr>
            <p:ph idx="1"/>
          </p:nvPr>
        </p:nvSpPr>
        <p:spPr>
          <a:xfrm>
            <a:off x="1097281" y="2164359"/>
            <a:ext cx="10991256" cy="4026715"/>
          </a:xfrm>
        </p:spPr>
        <p:txBody>
          <a:bodyPr>
            <a:normAutofit/>
          </a:bodyPr>
          <a:lstStyle/>
          <a:p>
            <a:endParaRPr lang="en-US" sz="1000" dirty="0"/>
          </a:p>
          <a:p>
            <a:endParaRPr lang="en-US" sz="1000" dirty="0"/>
          </a:p>
          <a:p>
            <a:endParaRPr lang="en-US" sz="1000" dirty="0"/>
          </a:p>
          <a:p>
            <a:endParaRPr lang="en-US" sz="1000" dirty="0"/>
          </a:p>
          <a:p>
            <a:endParaRPr lang="en-US" dirty="0"/>
          </a:p>
        </p:txBody>
      </p:sp>
      <p:sp>
        <p:nvSpPr>
          <p:cNvPr id="4" name="Footer Placeholder 3">
            <a:extLst>
              <a:ext uri="{FF2B5EF4-FFF2-40B4-BE49-F238E27FC236}">
                <a16:creationId xmlns:a16="http://schemas.microsoft.com/office/drawing/2014/main" id="{1CB374D5-36FF-4C4E-9CC9-980F9555D79A}"/>
              </a:ext>
            </a:extLst>
          </p:cNvPr>
          <p:cNvSpPr>
            <a:spLocks noGrp="1"/>
          </p:cNvSpPr>
          <p:nvPr>
            <p:ph type="ftr" sz="quarter" idx="11"/>
          </p:nvPr>
        </p:nvSpPr>
        <p:spPr/>
        <p:txBody>
          <a:bodyPr/>
          <a:lstStyle/>
          <a:p>
            <a:r>
              <a:rPr lang="en-US" dirty="0"/>
              <a:t>2024 Program Overview </a:t>
            </a:r>
          </a:p>
        </p:txBody>
      </p:sp>
      <p:pic>
        <p:nvPicPr>
          <p:cNvPr id="5" name="Picture 4">
            <a:extLst>
              <a:ext uri="{FF2B5EF4-FFF2-40B4-BE49-F238E27FC236}">
                <a16:creationId xmlns:a16="http://schemas.microsoft.com/office/drawing/2014/main" id="{BCD27392-5A2C-35BA-5B51-63D803FD4A9F}"/>
              </a:ext>
            </a:extLst>
          </p:cNvPr>
          <p:cNvPicPr>
            <a:picLocks noChangeAspect="1"/>
          </p:cNvPicPr>
          <p:nvPr/>
        </p:nvPicPr>
        <p:blipFill>
          <a:blip r:embed="rId2"/>
          <a:stretch>
            <a:fillRect/>
          </a:stretch>
        </p:blipFill>
        <p:spPr>
          <a:xfrm>
            <a:off x="243840" y="0"/>
            <a:ext cx="11328400" cy="6858000"/>
          </a:xfrm>
          <a:prstGeom prst="rect">
            <a:avLst/>
          </a:prstGeom>
        </p:spPr>
      </p:pic>
      <p:sp>
        <p:nvSpPr>
          <p:cNvPr id="2" name="Slide Number Placeholder 1">
            <a:extLst>
              <a:ext uri="{FF2B5EF4-FFF2-40B4-BE49-F238E27FC236}">
                <a16:creationId xmlns:a16="http://schemas.microsoft.com/office/drawing/2014/main" id="{47FB4B69-E099-59E0-3A56-49EA5C2D5F14}"/>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3043794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F77D3-5AE1-4267-95A0-CC4EAD3FD95E}"/>
              </a:ext>
            </a:extLst>
          </p:cNvPr>
          <p:cNvSpPr>
            <a:spLocks noGrp="1"/>
          </p:cNvSpPr>
          <p:nvPr>
            <p:ph type="title"/>
          </p:nvPr>
        </p:nvSpPr>
        <p:spPr/>
        <p:txBody>
          <a:bodyPr/>
          <a:lstStyle/>
          <a:p>
            <a:pPr algn="ctr"/>
            <a:r>
              <a:rPr lang="en-US" b="1" dirty="0">
                <a:solidFill>
                  <a:schemeClr val="accent2">
                    <a:lumMod val="75000"/>
                  </a:schemeClr>
                </a:solidFill>
              </a:rPr>
              <a:t>Advisory Board Members</a:t>
            </a:r>
          </a:p>
        </p:txBody>
      </p:sp>
      <p:sp>
        <p:nvSpPr>
          <p:cNvPr id="3" name="Content Placeholder 2">
            <a:extLst>
              <a:ext uri="{FF2B5EF4-FFF2-40B4-BE49-F238E27FC236}">
                <a16:creationId xmlns:a16="http://schemas.microsoft.com/office/drawing/2014/main" id="{9DEC3B9F-72D2-4649-9526-03ADDB71FE07}"/>
              </a:ext>
            </a:extLst>
          </p:cNvPr>
          <p:cNvSpPr>
            <a:spLocks noGrp="1"/>
          </p:cNvSpPr>
          <p:nvPr>
            <p:ph idx="1"/>
          </p:nvPr>
        </p:nvSpPr>
        <p:spPr>
          <a:xfrm>
            <a:off x="1097280" y="2108202"/>
            <a:ext cx="10058400" cy="2895314"/>
          </a:xfrm>
        </p:spPr>
        <p:txBody>
          <a:bodyPr>
            <a:normAutofit fontScale="85000" lnSpcReduction="10000"/>
          </a:bodyPr>
          <a:lstStyle/>
          <a:p>
            <a:r>
              <a:rPr lang="en-US" sz="1600" b="1" dirty="0">
                <a:solidFill>
                  <a:schemeClr val="tx1"/>
                </a:solidFill>
              </a:rPr>
              <a:t>Greggory Hockemeyer, Chairperson		Ed Beber		     Anthony Churchward		John Barrett</a:t>
            </a:r>
          </a:p>
          <a:p>
            <a:r>
              <a:rPr lang="en-US" sz="1600" b="1" dirty="0">
                <a:solidFill>
                  <a:schemeClr val="tx1"/>
                </a:solidFill>
              </a:rPr>
              <a:t>Judge Matthew Rentschler, Vice Chairperson	Michael Schrader	     Jennifer Reiff		Carolyn Ross	</a:t>
            </a:r>
          </a:p>
          <a:p>
            <a:r>
              <a:rPr lang="en-US" sz="1600" b="1" dirty="0">
                <a:solidFill>
                  <a:schemeClr val="tx1"/>
                </a:solidFill>
              </a:rPr>
              <a:t>Mista Lauber, Secretary		Bob Lotter		     Sharon Persons		Theresa Baysinger</a:t>
            </a:r>
          </a:p>
          <a:p>
            <a:r>
              <a:rPr lang="en-US" sz="1600" b="1" dirty="0">
                <a:solidFill>
                  <a:schemeClr val="tx1"/>
                </a:solidFill>
              </a:rPr>
              <a:t>D.J. Sigler, Jr.			Lindsey Grossnickle	     Kurt Lehman		Jennifer Christie</a:t>
            </a:r>
          </a:p>
          <a:p>
            <a:r>
              <a:rPr lang="en-US" sz="1600" b="1" dirty="0">
                <a:solidFill>
                  <a:schemeClr val="tx1"/>
                </a:solidFill>
              </a:rPr>
              <a:t>Senior Judge James Heuer		Gary Parrett		     Elizabeth Deckard		Nancy Prickett	</a:t>
            </a:r>
          </a:p>
          <a:p>
            <a:r>
              <a:rPr lang="en-US" sz="1600" b="1" dirty="0">
                <a:solidFill>
                  <a:schemeClr val="tx1"/>
                </a:solidFill>
              </a:rPr>
              <a:t>Judge Douglas Fahl			Jason Spencer	     Sara Herendeen		April Waugh</a:t>
            </a:r>
          </a:p>
          <a:p>
            <a:r>
              <a:rPr lang="en-US" sz="1400" b="1" dirty="0">
                <a:solidFill>
                  <a:schemeClr val="tx1"/>
                </a:solidFill>
              </a:rPr>
              <a:t>				</a:t>
            </a:r>
          </a:p>
          <a:p>
            <a:endParaRPr lang="en-US" dirty="0"/>
          </a:p>
        </p:txBody>
      </p:sp>
      <p:sp>
        <p:nvSpPr>
          <p:cNvPr id="4" name="Footer Placeholder 3">
            <a:extLst>
              <a:ext uri="{FF2B5EF4-FFF2-40B4-BE49-F238E27FC236}">
                <a16:creationId xmlns:a16="http://schemas.microsoft.com/office/drawing/2014/main" id="{BB76ED07-E92A-4353-A7B1-41A7DD35839C}"/>
              </a:ext>
            </a:extLst>
          </p:cNvPr>
          <p:cNvSpPr>
            <a:spLocks noGrp="1"/>
          </p:cNvSpPr>
          <p:nvPr>
            <p:ph type="ftr" sz="quarter" idx="11"/>
          </p:nvPr>
        </p:nvSpPr>
        <p:spPr>
          <a:xfrm>
            <a:off x="0" y="6388834"/>
            <a:ext cx="6818262" cy="469166"/>
          </a:xfrm>
        </p:spPr>
        <p:txBody>
          <a:bodyPr/>
          <a:lstStyle/>
          <a:p>
            <a:r>
              <a:rPr lang="en-US" sz="1000" dirty="0">
                <a:solidFill>
                  <a:schemeClr val="accent1">
                    <a:lumMod val="75000"/>
                  </a:schemeClr>
                </a:solidFill>
              </a:rPr>
              <a:t>2024 Program Overview </a:t>
            </a:r>
          </a:p>
        </p:txBody>
      </p:sp>
      <p:sp>
        <p:nvSpPr>
          <p:cNvPr id="5" name="Slide Number Placeholder 4">
            <a:extLst>
              <a:ext uri="{FF2B5EF4-FFF2-40B4-BE49-F238E27FC236}">
                <a16:creationId xmlns:a16="http://schemas.microsoft.com/office/drawing/2014/main" id="{1C5F77F9-A71E-AFA5-C7BE-2A7B9686EAB9}"/>
              </a:ext>
            </a:extLst>
          </p:cNvPr>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4279252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BE627-8434-4C27-9B85-8862AB3A75F7}"/>
              </a:ext>
            </a:extLst>
          </p:cNvPr>
          <p:cNvSpPr>
            <a:spLocks noGrp="1"/>
          </p:cNvSpPr>
          <p:nvPr>
            <p:ph type="title"/>
          </p:nvPr>
        </p:nvSpPr>
        <p:spPr>
          <a:xfrm>
            <a:off x="1097280" y="286604"/>
            <a:ext cx="10058400" cy="448334"/>
          </a:xfrm>
        </p:spPr>
        <p:txBody>
          <a:bodyPr>
            <a:noAutofit/>
          </a:bodyPr>
          <a:lstStyle/>
          <a:p>
            <a:pPr algn="ctr"/>
            <a:r>
              <a:rPr lang="en-US" sz="2800" b="1" dirty="0">
                <a:solidFill>
                  <a:schemeClr val="tx1"/>
                </a:solidFill>
              </a:rPr>
              <a:t>Organizational Chart</a:t>
            </a:r>
          </a:p>
        </p:txBody>
      </p:sp>
      <p:sp>
        <p:nvSpPr>
          <p:cNvPr id="4" name="Footer Placeholder 3">
            <a:extLst>
              <a:ext uri="{FF2B5EF4-FFF2-40B4-BE49-F238E27FC236}">
                <a16:creationId xmlns:a16="http://schemas.microsoft.com/office/drawing/2014/main" id="{E851C006-9148-4288-B3B6-96420479E920}"/>
              </a:ext>
            </a:extLst>
          </p:cNvPr>
          <p:cNvSpPr>
            <a:spLocks noGrp="1"/>
          </p:cNvSpPr>
          <p:nvPr>
            <p:ph type="ftr" sz="quarter" idx="11"/>
          </p:nvPr>
        </p:nvSpPr>
        <p:spPr>
          <a:xfrm>
            <a:off x="0" y="6492875"/>
            <a:ext cx="6818262" cy="365125"/>
          </a:xfrm>
        </p:spPr>
        <p:txBody>
          <a:bodyPr/>
          <a:lstStyle/>
          <a:p>
            <a:r>
              <a:rPr lang="en-US" sz="1000" dirty="0">
                <a:solidFill>
                  <a:schemeClr val="accent1">
                    <a:lumMod val="75000"/>
                  </a:schemeClr>
                </a:solidFill>
              </a:rPr>
              <a:t>2024 Program Overview </a:t>
            </a:r>
          </a:p>
        </p:txBody>
      </p:sp>
      <p:pic>
        <p:nvPicPr>
          <p:cNvPr id="7" name="Content Placeholder 6">
            <a:extLst>
              <a:ext uri="{FF2B5EF4-FFF2-40B4-BE49-F238E27FC236}">
                <a16:creationId xmlns:a16="http://schemas.microsoft.com/office/drawing/2014/main" id="{2C1E401E-572E-3C09-A34F-5BAAE4CF9DB7}"/>
              </a:ext>
            </a:extLst>
          </p:cNvPr>
          <p:cNvPicPr>
            <a:picLocks noGrp="1" noChangeAspect="1"/>
          </p:cNvPicPr>
          <p:nvPr>
            <p:ph idx="1"/>
          </p:nvPr>
        </p:nvPicPr>
        <p:blipFill>
          <a:blip r:embed="rId2"/>
          <a:stretch>
            <a:fillRect/>
          </a:stretch>
        </p:blipFill>
        <p:spPr>
          <a:xfrm>
            <a:off x="1097280" y="1788160"/>
            <a:ext cx="10058399" cy="4521200"/>
          </a:xfrm>
        </p:spPr>
      </p:pic>
      <p:sp>
        <p:nvSpPr>
          <p:cNvPr id="3" name="Slide Number Placeholder 2">
            <a:extLst>
              <a:ext uri="{FF2B5EF4-FFF2-40B4-BE49-F238E27FC236}">
                <a16:creationId xmlns:a16="http://schemas.microsoft.com/office/drawing/2014/main" id="{2BC2B025-7DD1-2F9D-2701-5CF0462F2B25}"/>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1865359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CD0A0-4CAC-5B8A-0BF4-7269E00154E8}"/>
              </a:ext>
            </a:extLst>
          </p:cNvPr>
          <p:cNvSpPr>
            <a:spLocks noGrp="1"/>
          </p:cNvSpPr>
          <p:nvPr>
            <p:ph type="title"/>
          </p:nvPr>
        </p:nvSpPr>
        <p:spPr>
          <a:xfrm>
            <a:off x="643466" y="2184400"/>
            <a:ext cx="3517567" cy="695958"/>
          </a:xfrm>
        </p:spPr>
        <p:txBody>
          <a:bodyPr anchor="b">
            <a:normAutofit/>
          </a:bodyPr>
          <a:lstStyle/>
          <a:p>
            <a:r>
              <a:rPr lang="en-US" sz="1600" b="1" dirty="0">
                <a:solidFill>
                  <a:schemeClr val="bg2">
                    <a:lumMod val="50000"/>
                  </a:schemeClr>
                </a:solidFill>
              </a:rPr>
              <a:t>Home Detention/Residential Services Adult Referrals</a:t>
            </a:r>
          </a:p>
        </p:txBody>
      </p:sp>
      <p:sp>
        <p:nvSpPr>
          <p:cNvPr id="8" name="Content Placeholder 7">
            <a:extLst>
              <a:ext uri="{FF2B5EF4-FFF2-40B4-BE49-F238E27FC236}">
                <a16:creationId xmlns:a16="http://schemas.microsoft.com/office/drawing/2014/main" id="{D9ACB61B-1A0E-5772-4376-9824CA943CC2}"/>
              </a:ext>
            </a:extLst>
          </p:cNvPr>
          <p:cNvSpPr>
            <a:spLocks noGrp="1"/>
          </p:cNvSpPr>
          <p:nvPr>
            <p:ph idx="1"/>
          </p:nvPr>
        </p:nvSpPr>
        <p:spPr>
          <a:xfrm>
            <a:off x="4595384" y="203201"/>
            <a:ext cx="5928344" cy="5617400"/>
          </a:xfrm>
        </p:spPr>
        <p:txBody>
          <a:bodyPr/>
          <a:lstStyle/>
          <a:p>
            <a:pPr algn="ctr"/>
            <a:r>
              <a:rPr lang="en-US" dirty="0">
                <a:solidFill>
                  <a:schemeClr val="bg2">
                    <a:lumMod val="50000"/>
                  </a:schemeClr>
                </a:solidFill>
              </a:rPr>
              <a:t>2024</a:t>
            </a:r>
          </a:p>
        </p:txBody>
      </p:sp>
      <p:sp>
        <p:nvSpPr>
          <p:cNvPr id="9" name="Text Placeholder 3">
            <a:extLst>
              <a:ext uri="{FF2B5EF4-FFF2-40B4-BE49-F238E27FC236}">
                <a16:creationId xmlns:a16="http://schemas.microsoft.com/office/drawing/2014/main" id="{71730E57-D040-2867-B583-A5CC3074FBE1}"/>
              </a:ext>
            </a:extLst>
          </p:cNvPr>
          <p:cNvSpPr>
            <a:spLocks noGrp="1"/>
          </p:cNvSpPr>
          <p:nvPr>
            <p:ph type="body" sz="half" idx="2"/>
          </p:nvPr>
        </p:nvSpPr>
        <p:spPr/>
        <p:txBody>
          <a:bodyPr/>
          <a:lstStyle/>
          <a:p>
            <a:r>
              <a:rPr lang="en-US" dirty="0">
                <a:solidFill>
                  <a:schemeClr val="bg2">
                    <a:lumMod val="50000"/>
                  </a:schemeClr>
                </a:solidFill>
              </a:rPr>
              <a:t>A total of 17,690 executed days were served under these two levels of supervision.  If this time would have been served in jail or prison it would cost taxpayers approximately $930,670 this does not include the medical cost savings. </a:t>
            </a:r>
          </a:p>
        </p:txBody>
      </p:sp>
      <p:sp>
        <p:nvSpPr>
          <p:cNvPr id="4" name="Footer Placeholder 3">
            <a:extLst>
              <a:ext uri="{FF2B5EF4-FFF2-40B4-BE49-F238E27FC236}">
                <a16:creationId xmlns:a16="http://schemas.microsoft.com/office/drawing/2014/main" id="{FDDFD0B4-C468-D406-09EF-2850D7867782}"/>
              </a:ext>
            </a:extLst>
          </p:cNvPr>
          <p:cNvSpPr>
            <a:spLocks noGrp="1"/>
          </p:cNvSpPr>
          <p:nvPr>
            <p:ph type="ftr" sz="quarter" idx="11"/>
          </p:nvPr>
        </p:nvSpPr>
        <p:spPr/>
        <p:txBody>
          <a:bodyPr anchor="ctr">
            <a:normAutofit/>
          </a:bodyPr>
          <a:lstStyle/>
          <a:p>
            <a:pPr>
              <a:spcAft>
                <a:spcPts val="600"/>
              </a:spcAft>
            </a:pPr>
            <a:r>
              <a:rPr lang="en-US" b="1" dirty="0">
                <a:solidFill>
                  <a:schemeClr val="bg2">
                    <a:lumMod val="50000"/>
                  </a:schemeClr>
                </a:solidFill>
              </a:rPr>
              <a:t>2024 Program Overview </a:t>
            </a:r>
          </a:p>
        </p:txBody>
      </p:sp>
      <p:graphicFrame>
        <p:nvGraphicFramePr>
          <p:cNvPr id="6" name="Table 5">
            <a:extLst>
              <a:ext uri="{FF2B5EF4-FFF2-40B4-BE49-F238E27FC236}">
                <a16:creationId xmlns:a16="http://schemas.microsoft.com/office/drawing/2014/main" id="{A5B3151E-5E0F-9BE7-10AB-34B118EEDF0B}"/>
              </a:ext>
            </a:extLst>
          </p:cNvPr>
          <p:cNvGraphicFramePr>
            <a:graphicFrameLocks noGrp="1"/>
          </p:cNvGraphicFramePr>
          <p:nvPr>
            <p:extLst>
              <p:ext uri="{D42A27DB-BD31-4B8C-83A1-F6EECF244321}">
                <p14:modId xmlns:p14="http://schemas.microsoft.com/office/powerpoint/2010/main" val="420321593"/>
              </p:ext>
            </p:extLst>
          </p:nvPr>
        </p:nvGraphicFramePr>
        <p:xfrm>
          <a:off x="4741817" y="39189"/>
          <a:ext cx="7798526" cy="6570617"/>
        </p:xfrm>
        <a:graphic>
          <a:graphicData uri="http://schemas.openxmlformats.org/drawingml/2006/table">
            <a:tbl>
              <a:tblPr/>
              <a:tblGrid>
                <a:gridCol w="6910438">
                  <a:extLst>
                    <a:ext uri="{9D8B030D-6E8A-4147-A177-3AD203B41FA5}">
                      <a16:colId xmlns:a16="http://schemas.microsoft.com/office/drawing/2014/main" val="3582771597"/>
                    </a:ext>
                  </a:extLst>
                </a:gridCol>
                <a:gridCol w="888088">
                  <a:extLst>
                    <a:ext uri="{9D8B030D-6E8A-4147-A177-3AD203B41FA5}">
                      <a16:colId xmlns:a16="http://schemas.microsoft.com/office/drawing/2014/main" val="862182482"/>
                    </a:ext>
                  </a:extLst>
                </a:gridCol>
              </a:tblGrid>
              <a:tr h="207295">
                <a:tc>
                  <a:txBody>
                    <a:bodyPr/>
                    <a:lstStyle/>
                    <a:p>
                      <a:pPr algn="l" fontAlgn="b"/>
                      <a:endParaRPr lang="en-US" sz="10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000" b="1" i="0" u="none" strike="noStrike" dirty="0">
                          <a:solidFill>
                            <a:srgbClr val="000000"/>
                          </a:solidFill>
                          <a:effectLst/>
                          <a:latin typeface="Calibri" panose="020F0502020204030204" pitchFamily="34" charset="0"/>
                        </a:rPr>
                        <a:t>Cases</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214920564"/>
                  </a:ext>
                </a:extLst>
              </a:tr>
              <a:tr h="191698">
                <a:tc>
                  <a:txBody>
                    <a:bodyPr/>
                    <a:lstStyle/>
                    <a:p>
                      <a:pPr algn="l" fontAlgn="b"/>
                      <a:r>
                        <a:rPr lang="en-US" sz="1000" b="1" i="0" u="none" strike="noStrike" dirty="0">
                          <a:solidFill>
                            <a:srgbClr val="000000"/>
                          </a:solidFill>
                          <a:effectLst/>
                          <a:latin typeface="Calibri" panose="020F0502020204030204" pitchFamily="34" charset="0"/>
                        </a:rPr>
                        <a:t>Home Detention</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US" sz="1000" b="1" i="0" u="none" strike="noStrike" dirty="0">
                          <a:solidFill>
                            <a:srgbClr val="000000"/>
                          </a:solidFill>
                          <a:effectLst/>
                          <a:latin typeface="Calibri" panose="020F0502020204030204" pitchFamily="34" charset="0"/>
                        </a:rPr>
                        <a:t>78</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4125297064"/>
                  </a:ext>
                </a:extLst>
              </a:tr>
              <a:tr h="191698">
                <a:tc>
                  <a:txBody>
                    <a:bodyPr/>
                    <a:lstStyle/>
                    <a:p>
                      <a:pPr algn="l" fontAlgn="b"/>
                      <a:r>
                        <a:rPr lang="en-US" sz="1000" b="0" i="0" u="none" strike="noStrike" dirty="0">
                          <a:solidFill>
                            <a:srgbClr val="000000"/>
                          </a:solidFill>
                          <a:effectLst/>
                          <a:latin typeface="Calibri" panose="020F0502020204030204" pitchFamily="34" charset="0"/>
                        </a:rPr>
                        <a:t>F4</a:t>
                      </a:r>
                    </a:p>
                  </a:txBody>
                  <a:tcPr marL="51283" marR="0" marT="0" marB="0" anchor="b">
                    <a:lnL>
                      <a:noFill/>
                    </a:lnL>
                    <a:lnR>
                      <a:noFill/>
                    </a:lnR>
                    <a:lnT w="6350" cap="flat" cmpd="sng" algn="ctr">
                      <a:solidFill>
                        <a:srgbClr val="8EA9DB"/>
                      </a:solidFill>
                      <a:prstDash val="solid"/>
                      <a:round/>
                      <a:headEnd type="none" w="med" len="med"/>
                      <a:tailEnd type="none" w="med" len="med"/>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1</a:t>
                      </a:r>
                    </a:p>
                  </a:txBody>
                  <a:tcPr marL="0" marR="0" marT="0" marB="0" anchor="b">
                    <a:lnL>
                      <a:noFill/>
                    </a:lnL>
                    <a:lnR>
                      <a:noFill/>
                    </a:lnR>
                    <a:lnT w="6350" cap="flat" cmpd="sng" algn="ctr">
                      <a:solidFill>
                        <a:srgbClr val="8EA9DB"/>
                      </a:solidFill>
                      <a:prstDash val="solid"/>
                      <a:round/>
                      <a:headEnd type="none" w="med" len="med"/>
                      <a:tailEnd type="none" w="med" len="med"/>
                    </a:lnT>
                    <a:lnB>
                      <a:noFill/>
                    </a:lnB>
                    <a:noFill/>
                  </a:tcPr>
                </a:tc>
                <a:extLst>
                  <a:ext uri="{0D108BD9-81ED-4DB2-BD59-A6C34878D82A}">
                    <a16:rowId xmlns:a16="http://schemas.microsoft.com/office/drawing/2014/main" val="4067145731"/>
                  </a:ext>
                </a:extLst>
              </a:tr>
              <a:tr h="191698">
                <a:tc>
                  <a:txBody>
                    <a:bodyPr/>
                    <a:lstStyle/>
                    <a:p>
                      <a:pPr algn="l" fontAlgn="b"/>
                      <a:r>
                        <a:rPr lang="en-US" sz="1000" b="0" i="0" u="none" strike="noStrike" dirty="0">
                          <a:solidFill>
                            <a:srgbClr val="000000"/>
                          </a:solidFill>
                          <a:effectLst/>
                          <a:latin typeface="Calibri" panose="020F0502020204030204" pitchFamily="34" charset="0"/>
                        </a:rPr>
                        <a:t>F5</a:t>
                      </a:r>
                    </a:p>
                  </a:txBody>
                  <a:tcPr marL="51283"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9</a:t>
                      </a:r>
                    </a:p>
                  </a:txBody>
                  <a:tcPr marL="0" marR="0" marT="0" marB="0" anchor="b">
                    <a:lnL>
                      <a:noFill/>
                    </a:lnL>
                    <a:lnR>
                      <a:noFill/>
                    </a:lnR>
                    <a:lnT>
                      <a:noFill/>
                    </a:lnT>
                    <a:lnB>
                      <a:noFill/>
                    </a:lnB>
                    <a:noFill/>
                  </a:tcPr>
                </a:tc>
                <a:extLst>
                  <a:ext uri="{0D108BD9-81ED-4DB2-BD59-A6C34878D82A}">
                    <a16:rowId xmlns:a16="http://schemas.microsoft.com/office/drawing/2014/main" val="2015101269"/>
                  </a:ext>
                </a:extLst>
              </a:tr>
              <a:tr h="258603">
                <a:tc>
                  <a:txBody>
                    <a:bodyPr/>
                    <a:lstStyle/>
                    <a:p>
                      <a:pPr algn="l" fontAlgn="b"/>
                      <a:r>
                        <a:rPr lang="en-US" sz="1000" b="0" i="0" u="none" strike="noStrike" dirty="0">
                          <a:solidFill>
                            <a:srgbClr val="000000"/>
                          </a:solidFill>
                          <a:effectLst/>
                          <a:latin typeface="Calibri" panose="020F0502020204030204" pitchFamily="34" charset="0"/>
                        </a:rPr>
                        <a:t>F6</a:t>
                      </a:r>
                    </a:p>
                  </a:txBody>
                  <a:tcPr marL="51283"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50</a:t>
                      </a:r>
                    </a:p>
                  </a:txBody>
                  <a:tcPr marL="0" marR="0" marT="0" marB="0" anchor="b">
                    <a:lnL>
                      <a:noFill/>
                    </a:lnL>
                    <a:lnR>
                      <a:noFill/>
                    </a:lnR>
                    <a:lnT>
                      <a:noFill/>
                    </a:lnT>
                    <a:lnB>
                      <a:noFill/>
                    </a:lnB>
                    <a:noFill/>
                  </a:tcPr>
                </a:tc>
                <a:extLst>
                  <a:ext uri="{0D108BD9-81ED-4DB2-BD59-A6C34878D82A}">
                    <a16:rowId xmlns:a16="http://schemas.microsoft.com/office/drawing/2014/main" val="1478857812"/>
                  </a:ext>
                </a:extLst>
              </a:tr>
              <a:tr h="191698">
                <a:tc>
                  <a:txBody>
                    <a:bodyPr/>
                    <a:lstStyle/>
                    <a:p>
                      <a:pPr algn="l" fontAlgn="b"/>
                      <a:r>
                        <a:rPr lang="en-US" sz="1000" b="0" i="0" u="none" strike="noStrike" dirty="0">
                          <a:solidFill>
                            <a:srgbClr val="000000"/>
                          </a:solidFill>
                          <a:effectLst/>
                          <a:latin typeface="Calibri" panose="020F0502020204030204" pitchFamily="34" charset="0"/>
                        </a:rPr>
                        <a:t>FA</a:t>
                      </a:r>
                    </a:p>
                  </a:txBody>
                  <a:tcPr marL="51283"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1</a:t>
                      </a:r>
                    </a:p>
                  </a:txBody>
                  <a:tcPr marL="0" marR="0" marT="0" marB="0" anchor="b">
                    <a:lnL>
                      <a:noFill/>
                    </a:lnL>
                    <a:lnR>
                      <a:noFill/>
                    </a:lnR>
                    <a:lnT>
                      <a:noFill/>
                    </a:lnT>
                    <a:lnB>
                      <a:noFill/>
                    </a:lnB>
                    <a:noFill/>
                  </a:tcPr>
                </a:tc>
                <a:extLst>
                  <a:ext uri="{0D108BD9-81ED-4DB2-BD59-A6C34878D82A}">
                    <a16:rowId xmlns:a16="http://schemas.microsoft.com/office/drawing/2014/main" val="472930526"/>
                  </a:ext>
                </a:extLst>
              </a:tr>
              <a:tr h="191698">
                <a:tc>
                  <a:txBody>
                    <a:bodyPr/>
                    <a:lstStyle/>
                    <a:p>
                      <a:pPr algn="l" fontAlgn="b"/>
                      <a:r>
                        <a:rPr lang="en-US" sz="1000" b="0" i="0" u="none" strike="noStrike" dirty="0">
                          <a:solidFill>
                            <a:srgbClr val="000000"/>
                          </a:solidFill>
                          <a:effectLst/>
                          <a:latin typeface="Calibri" panose="020F0502020204030204" pitchFamily="34" charset="0"/>
                        </a:rPr>
                        <a:t>MA</a:t>
                      </a:r>
                    </a:p>
                  </a:txBody>
                  <a:tcPr marL="51283"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9</a:t>
                      </a:r>
                    </a:p>
                  </a:txBody>
                  <a:tcPr marL="0" marR="0" marT="0" marB="0" anchor="b">
                    <a:lnL>
                      <a:noFill/>
                    </a:lnL>
                    <a:lnR>
                      <a:noFill/>
                    </a:lnR>
                    <a:lnT>
                      <a:noFill/>
                    </a:lnT>
                    <a:lnB>
                      <a:noFill/>
                    </a:lnB>
                    <a:noFill/>
                  </a:tcPr>
                </a:tc>
                <a:extLst>
                  <a:ext uri="{0D108BD9-81ED-4DB2-BD59-A6C34878D82A}">
                    <a16:rowId xmlns:a16="http://schemas.microsoft.com/office/drawing/2014/main" val="1272542902"/>
                  </a:ext>
                </a:extLst>
              </a:tr>
              <a:tr h="191698">
                <a:tc>
                  <a:txBody>
                    <a:bodyPr/>
                    <a:lstStyle/>
                    <a:p>
                      <a:pPr algn="l" fontAlgn="b"/>
                      <a:r>
                        <a:rPr lang="en-US" sz="1000" b="0" i="0" u="none" strike="noStrike" dirty="0">
                          <a:solidFill>
                            <a:srgbClr val="000000"/>
                          </a:solidFill>
                          <a:effectLst/>
                          <a:latin typeface="Calibri" panose="020F0502020204030204" pitchFamily="34" charset="0"/>
                        </a:rPr>
                        <a:t>MB</a:t>
                      </a:r>
                    </a:p>
                  </a:txBody>
                  <a:tcPr marL="51283"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4</a:t>
                      </a:r>
                    </a:p>
                  </a:txBody>
                  <a:tcPr marL="0" marR="0" marT="0" marB="0" anchor="b">
                    <a:lnL>
                      <a:noFill/>
                    </a:lnL>
                    <a:lnR>
                      <a:noFill/>
                    </a:lnR>
                    <a:lnT>
                      <a:noFill/>
                    </a:lnT>
                    <a:lnB>
                      <a:noFill/>
                    </a:lnB>
                    <a:noFill/>
                  </a:tcPr>
                </a:tc>
                <a:extLst>
                  <a:ext uri="{0D108BD9-81ED-4DB2-BD59-A6C34878D82A}">
                    <a16:rowId xmlns:a16="http://schemas.microsoft.com/office/drawing/2014/main" val="3968223191"/>
                  </a:ext>
                </a:extLst>
              </a:tr>
              <a:tr h="191698">
                <a:tc>
                  <a:txBody>
                    <a:bodyPr/>
                    <a:lstStyle/>
                    <a:p>
                      <a:pPr algn="l" fontAlgn="b"/>
                      <a:r>
                        <a:rPr lang="en-US" sz="1000" b="0" i="0" u="none" strike="noStrike" dirty="0">
                          <a:solidFill>
                            <a:srgbClr val="000000"/>
                          </a:solidFill>
                          <a:effectLst/>
                          <a:latin typeface="Calibri" panose="020F0502020204030204" pitchFamily="34" charset="0"/>
                        </a:rPr>
                        <a:t>MC</a:t>
                      </a:r>
                    </a:p>
                  </a:txBody>
                  <a:tcPr marL="51283"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noFill/>
                  </a:tcPr>
                </a:tc>
                <a:extLst>
                  <a:ext uri="{0D108BD9-81ED-4DB2-BD59-A6C34878D82A}">
                    <a16:rowId xmlns:a16="http://schemas.microsoft.com/office/drawing/2014/main" val="506191752"/>
                  </a:ext>
                </a:extLst>
              </a:tr>
              <a:tr h="191698">
                <a:tc>
                  <a:txBody>
                    <a:bodyPr/>
                    <a:lstStyle/>
                    <a:p>
                      <a:pPr algn="l" fontAlgn="b"/>
                      <a:r>
                        <a:rPr lang="en-US" sz="1000" b="0" i="0" u="none" strike="noStrike" dirty="0">
                          <a:solidFill>
                            <a:srgbClr val="000000"/>
                          </a:solidFill>
                          <a:effectLst/>
                          <a:latin typeface="Calibri" panose="020F0502020204030204" pitchFamily="34" charset="0"/>
                        </a:rPr>
                        <a:t>NC</a:t>
                      </a:r>
                    </a:p>
                  </a:txBody>
                  <a:tcPr marL="51283"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noFill/>
                  </a:tcPr>
                </a:tc>
                <a:extLst>
                  <a:ext uri="{0D108BD9-81ED-4DB2-BD59-A6C34878D82A}">
                    <a16:rowId xmlns:a16="http://schemas.microsoft.com/office/drawing/2014/main" val="1024182312"/>
                  </a:ext>
                </a:extLst>
              </a:tr>
              <a:tr h="191698">
                <a:tc>
                  <a:txBody>
                    <a:bodyPr/>
                    <a:lstStyle/>
                    <a:p>
                      <a:pPr algn="l" fontAlgn="b"/>
                      <a:r>
                        <a:rPr lang="en-US" sz="1000" b="1" i="0" u="none" strike="noStrike" dirty="0">
                          <a:solidFill>
                            <a:srgbClr val="000000"/>
                          </a:solidFill>
                          <a:effectLst/>
                          <a:latin typeface="Calibri" panose="020F0502020204030204" pitchFamily="34" charset="0"/>
                        </a:rPr>
                        <a:t>Re-Entry Residential Program </a:t>
                      </a:r>
                    </a:p>
                  </a:txBody>
                  <a:tcPr marL="0" marR="0" marT="0" marB="0" anchor="b">
                    <a:lnL>
                      <a:noFill/>
                    </a:lnL>
                    <a:lnR>
                      <a:noFill/>
                    </a:lnR>
                    <a:lnT>
                      <a:noFill/>
                    </a:lnT>
                    <a:lnB w="6350" cap="flat" cmpd="sng" algn="ctr">
                      <a:solidFill>
                        <a:srgbClr val="8EA9DB"/>
                      </a:solidFill>
                      <a:prstDash val="solid"/>
                      <a:round/>
                      <a:headEnd type="none" w="med" len="med"/>
                      <a:tailEnd type="none" w="med" len="med"/>
                    </a:lnB>
                    <a:noFill/>
                  </a:tcPr>
                </a:tc>
                <a:tc>
                  <a:txBody>
                    <a:bodyPr/>
                    <a:lstStyle/>
                    <a:p>
                      <a:pPr algn="r" fontAlgn="b"/>
                      <a:r>
                        <a:rPr lang="en-US" sz="1000" b="1" i="0" u="none" strike="noStrike" dirty="0">
                          <a:solidFill>
                            <a:srgbClr val="000000"/>
                          </a:solidFill>
                          <a:effectLst/>
                          <a:latin typeface="Calibri" panose="020F0502020204030204" pitchFamily="34" charset="0"/>
                        </a:rPr>
                        <a:t>7</a:t>
                      </a:r>
                    </a:p>
                  </a:txBody>
                  <a:tcPr marL="0" marR="0" marT="0" marB="0" anchor="b">
                    <a:lnL>
                      <a:noFill/>
                    </a:lnL>
                    <a:lnR>
                      <a:noFill/>
                    </a:lnR>
                    <a:lnT>
                      <a:noFill/>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540031941"/>
                  </a:ext>
                </a:extLst>
              </a:tr>
              <a:tr h="191698">
                <a:tc>
                  <a:txBody>
                    <a:bodyPr/>
                    <a:lstStyle/>
                    <a:p>
                      <a:pPr algn="l" fontAlgn="b"/>
                      <a:r>
                        <a:rPr lang="en-US" sz="1000" b="0" i="0" u="none" strike="noStrike" dirty="0">
                          <a:solidFill>
                            <a:srgbClr val="000000"/>
                          </a:solidFill>
                          <a:effectLst/>
                          <a:latin typeface="Calibri" panose="020F0502020204030204" pitchFamily="34" charset="0"/>
                        </a:rPr>
                        <a:t>F4</a:t>
                      </a:r>
                    </a:p>
                  </a:txBody>
                  <a:tcPr marL="51283" marR="0" marT="0" marB="0" anchor="b">
                    <a:lnL>
                      <a:noFill/>
                    </a:lnL>
                    <a:lnR>
                      <a:noFill/>
                    </a:lnR>
                    <a:lnT w="6350" cap="flat" cmpd="sng" algn="ctr">
                      <a:solidFill>
                        <a:srgbClr val="8EA9DB"/>
                      </a:solidFill>
                      <a:prstDash val="solid"/>
                      <a:round/>
                      <a:headEnd type="none" w="med" len="med"/>
                      <a:tailEnd type="none" w="med" len="med"/>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1</a:t>
                      </a:r>
                    </a:p>
                  </a:txBody>
                  <a:tcPr marL="0" marR="0" marT="0" marB="0" anchor="b">
                    <a:lnL>
                      <a:noFill/>
                    </a:lnL>
                    <a:lnR>
                      <a:noFill/>
                    </a:lnR>
                    <a:lnT w="6350" cap="flat" cmpd="sng" algn="ctr">
                      <a:solidFill>
                        <a:srgbClr val="8EA9DB"/>
                      </a:solidFill>
                      <a:prstDash val="solid"/>
                      <a:round/>
                      <a:headEnd type="none" w="med" len="med"/>
                      <a:tailEnd type="none" w="med" len="med"/>
                    </a:lnT>
                    <a:lnB>
                      <a:noFill/>
                    </a:lnB>
                    <a:noFill/>
                  </a:tcPr>
                </a:tc>
                <a:extLst>
                  <a:ext uri="{0D108BD9-81ED-4DB2-BD59-A6C34878D82A}">
                    <a16:rowId xmlns:a16="http://schemas.microsoft.com/office/drawing/2014/main" val="1492666283"/>
                  </a:ext>
                </a:extLst>
              </a:tr>
              <a:tr h="191698">
                <a:tc>
                  <a:txBody>
                    <a:bodyPr/>
                    <a:lstStyle/>
                    <a:p>
                      <a:pPr algn="l" fontAlgn="b"/>
                      <a:r>
                        <a:rPr lang="en-US" sz="1000" b="0" i="0" u="none" strike="noStrike" dirty="0">
                          <a:solidFill>
                            <a:srgbClr val="000000"/>
                          </a:solidFill>
                          <a:effectLst/>
                          <a:latin typeface="Calibri" panose="020F0502020204030204" pitchFamily="34" charset="0"/>
                        </a:rPr>
                        <a:t>F5</a:t>
                      </a:r>
                    </a:p>
                  </a:txBody>
                  <a:tcPr marL="51283"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noFill/>
                  </a:tcPr>
                </a:tc>
                <a:extLst>
                  <a:ext uri="{0D108BD9-81ED-4DB2-BD59-A6C34878D82A}">
                    <a16:rowId xmlns:a16="http://schemas.microsoft.com/office/drawing/2014/main" val="2940126283"/>
                  </a:ext>
                </a:extLst>
              </a:tr>
              <a:tr h="267241">
                <a:tc>
                  <a:txBody>
                    <a:bodyPr/>
                    <a:lstStyle/>
                    <a:p>
                      <a:pPr algn="l" fontAlgn="b"/>
                      <a:r>
                        <a:rPr lang="en-US" sz="1000" b="0" i="0" u="none" strike="noStrike" dirty="0">
                          <a:solidFill>
                            <a:srgbClr val="000000"/>
                          </a:solidFill>
                          <a:effectLst/>
                          <a:latin typeface="Calibri" panose="020F0502020204030204" pitchFamily="34" charset="0"/>
                        </a:rPr>
                        <a:t>F6</a:t>
                      </a:r>
                    </a:p>
                  </a:txBody>
                  <a:tcPr marL="51283"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4</a:t>
                      </a:r>
                    </a:p>
                  </a:txBody>
                  <a:tcPr marL="0" marR="0" marT="0" marB="0" anchor="b">
                    <a:lnL>
                      <a:noFill/>
                    </a:lnL>
                    <a:lnR>
                      <a:noFill/>
                    </a:lnR>
                    <a:lnT>
                      <a:noFill/>
                    </a:lnT>
                    <a:lnB>
                      <a:noFill/>
                    </a:lnB>
                    <a:noFill/>
                  </a:tcPr>
                </a:tc>
                <a:extLst>
                  <a:ext uri="{0D108BD9-81ED-4DB2-BD59-A6C34878D82A}">
                    <a16:rowId xmlns:a16="http://schemas.microsoft.com/office/drawing/2014/main" val="554762864"/>
                  </a:ext>
                </a:extLst>
              </a:tr>
              <a:tr h="191698">
                <a:tc>
                  <a:txBody>
                    <a:bodyPr/>
                    <a:lstStyle/>
                    <a:p>
                      <a:pPr algn="l" fontAlgn="b"/>
                      <a:r>
                        <a:rPr lang="en-US" sz="1000" b="1" i="0" u="none" strike="noStrike" dirty="0">
                          <a:solidFill>
                            <a:srgbClr val="000000"/>
                          </a:solidFill>
                          <a:effectLst/>
                          <a:latin typeface="Calibri" panose="020F0502020204030204" pitchFamily="34" charset="0"/>
                        </a:rPr>
                        <a:t>Residential Work Release</a:t>
                      </a:r>
                    </a:p>
                  </a:txBody>
                  <a:tcPr marL="0" marR="0" marT="0" marB="0" anchor="b">
                    <a:lnL>
                      <a:noFill/>
                    </a:lnL>
                    <a:lnR>
                      <a:noFill/>
                    </a:lnR>
                    <a:lnT>
                      <a:noFill/>
                    </a:lnT>
                    <a:lnB w="6350" cap="flat" cmpd="sng" algn="ctr">
                      <a:solidFill>
                        <a:srgbClr val="8EA9DB"/>
                      </a:solidFill>
                      <a:prstDash val="solid"/>
                      <a:round/>
                      <a:headEnd type="none" w="med" len="med"/>
                      <a:tailEnd type="none" w="med" len="med"/>
                    </a:lnB>
                    <a:noFill/>
                  </a:tcPr>
                </a:tc>
                <a:tc>
                  <a:txBody>
                    <a:bodyPr/>
                    <a:lstStyle/>
                    <a:p>
                      <a:pPr algn="r" fontAlgn="b"/>
                      <a:r>
                        <a:rPr lang="en-US" sz="1000" b="1" i="0" u="none" strike="noStrike" dirty="0">
                          <a:solidFill>
                            <a:srgbClr val="000000"/>
                          </a:solidFill>
                          <a:effectLst/>
                          <a:latin typeface="Calibri" panose="020F0502020204030204" pitchFamily="34" charset="0"/>
                        </a:rPr>
                        <a:t>180</a:t>
                      </a:r>
                    </a:p>
                  </a:txBody>
                  <a:tcPr marL="0" marR="0" marT="0" marB="0" anchor="b">
                    <a:lnL>
                      <a:noFill/>
                    </a:lnL>
                    <a:lnR>
                      <a:noFill/>
                    </a:lnR>
                    <a:lnT>
                      <a:noFill/>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903173324"/>
                  </a:ext>
                </a:extLst>
              </a:tr>
              <a:tr h="191698">
                <a:tc>
                  <a:txBody>
                    <a:bodyPr/>
                    <a:lstStyle/>
                    <a:p>
                      <a:pPr algn="l" fontAlgn="b"/>
                      <a:r>
                        <a:rPr lang="en-US" sz="1000" b="0" i="0" u="none" strike="noStrike" dirty="0">
                          <a:solidFill>
                            <a:srgbClr val="000000"/>
                          </a:solidFill>
                          <a:effectLst/>
                          <a:latin typeface="Calibri" panose="020F0502020204030204" pitchFamily="34" charset="0"/>
                        </a:rPr>
                        <a:t>F2</a:t>
                      </a:r>
                    </a:p>
                  </a:txBody>
                  <a:tcPr marL="51283" marR="0" marT="0" marB="0" anchor="b">
                    <a:lnL>
                      <a:noFill/>
                    </a:lnL>
                    <a:lnR>
                      <a:noFill/>
                    </a:lnR>
                    <a:lnT w="6350" cap="flat" cmpd="sng" algn="ctr">
                      <a:solidFill>
                        <a:srgbClr val="8EA9DB"/>
                      </a:solidFill>
                      <a:prstDash val="solid"/>
                      <a:round/>
                      <a:headEnd type="none" w="med" len="med"/>
                      <a:tailEnd type="none" w="med" len="med"/>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3</a:t>
                      </a:r>
                    </a:p>
                  </a:txBody>
                  <a:tcPr marL="0" marR="0" marT="0" marB="0" anchor="b">
                    <a:lnL>
                      <a:noFill/>
                    </a:lnL>
                    <a:lnR>
                      <a:noFill/>
                    </a:lnR>
                    <a:lnT w="6350" cap="flat" cmpd="sng" algn="ctr">
                      <a:solidFill>
                        <a:srgbClr val="8EA9DB"/>
                      </a:solidFill>
                      <a:prstDash val="solid"/>
                      <a:round/>
                      <a:headEnd type="none" w="med" len="med"/>
                      <a:tailEnd type="none" w="med" len="med"/>
                    </a:lnT>
                    <a:lnB>
                      <a:noFill/>
                    </a:lnB>
                    <a:noFill/>
                  </a:tcPr>
                </a:tc>
                <a:extLst>
                  <a:ext uri="{0D108BD9-81ED-4DB2-BD59-A6C34878D82A}">
                    <a16:rowId xmlns:a16="http://schemas.microsoft.com/office/drawing/2014/main" val="1694451716"/>
                  </a:ext>
                </a:extLst>
              </a:tr>
              <a:tr h="191698">
                <a:tc>
                  <a:txBody>
                    <a:bodyPr/>
                    <a:lstStyle/>
                    <a:p>
                      <a:pPr algn="l" fontAlgn="b"/>
                      <a:r>
                        <a:rPr lang="en-US" sz="1000" b="0" i="0" u="none" strike="noStrike" dirty="0">
                          <a:solidFill>
                            <a:srgbClr val="000000"/>
                          </a:solidFill>
                          <a:effectLst/>
                          <a:latin typeface="Calibri" panose="020F0502020204030204" pitchFamily="34" charset="0"/>
                        </a:rPr>
                        <a:t>F3</a:t>
                      </a:r>
                    </a:p>
                  </a:txBody>
                  <a:tcPr marL="51283"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5</a:t>
                      </a:r>
                    </a:p>
                  </a:txBody>
                  <a:tcPr marL="0" marR="0" marT="0" marB="0" anchor="b">
                    <a:lnL>
                      <a:noFill/>
                    </a:lnL>
                    <a:lnR>
                      <a:noFill/>
                    </a:lnR>
                    <a:lnT>
                      <a:noFill/>
                    </a:lnT>
                    <a:lnB>
                      <a:noFill/>
                    </a:lnB>
                    <a:noFill/>
                  </a:tcPr>
                </a:tc>
                <a:extLst>
                  <a:ext uri="{0D108BD9-81ED-4DB2-BD59-A6C34878D82A}">
                    <a16:rowId xmlns:a16="http://schemas.microsoft.com/office/drawing/2014/main" val="369446830"/>
                  </a:ext>
                </a:extLst>
              </a:tr>
              <a:tr h="278236">
                <a:tc>
                  <a:txBody>
                    <a:bodyPr/>
                    <a:lstStyle/>
                    <a:p>
                      <a:pPr algn="l" fontAlgn="b"/>
                      <a:r>
                        <a:rPr lang="en-US" sz="1000" b="0" i="0" u="none" strike="noStrike" dirty="0">
                          <a:solidFill>
                            <a:srgbClr val="000000"/>
                          </a:solidFill>
                          <a:effectLst/>
                          <a:latin typeface="Calibri" panose="020F0502020204030204" pitchFamily="34" charset="0"/>
                        </a:rPr>
                        <a:t>F4</a:t>
                      </a:r>
                    </a:p>
                  </a:txBody>
                  <a:tcPr marL="51283"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14</a:t>
                      </a:r>
                    </a:p>
                  </a:txBody>
                  <a:tcPr marL="0" marR="0" marT="0" marB="0" anchor="b">
                    <a:lnL>
                      <a:noFill/>
                    </a:lnL>
                    <a:lnR>
                      <a:noFill/>
                    </a:lnR>
                    <a:lnT>
                      <a:noFill/>
                    </a:lnT>
                    <a:lnB>
                      <a:noFill/>
                    </a:lnB>
                    <a:noFill/>
                  </a:tcPr>
                </a:tc>
                <a:extLst>
                  <a:ext uri="{0D108BD9-81ED-4DB2-BD59-A6C34878D82A}">
                    <a16:rowId xmlns:a16="http://schemas.microsoft.com/office/drawing/2014/main" val="1319755909"/>
                  </a:ext>
                </a:extLst>
              </a:tr>
              <a:tr h="191698">
                <a:tc>
                  <a:txBody>
                    <a:bodyPr/>
                    <a:lstStyle/>
                    <a:p>
                      <a:pPr algn="l" fontAlgn="b"/>
                      <a:r>
                        <a:rPr lang="en-US" sz="1000" b="0" i="0" u="none" strike="noStrike" dirty="0">
                          <a:solidFill>
                            <a:srgbClr val="000000"/>
                          </a:solidFill>
                          <a:effectLst/>
                          <a:latin typeface="Calibri" panose="020F0502020204030204" pitchFamily="34" charset="0"/>
                        </a:rPr>
                        <a:t>F5</a:t>
                      </a:r>
                    </a:p>
                  </a:txBody>
                  <a:tcPr marL="51283"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25</a:t>
                      </a:r>
                    </a:p>
                  </a:txBody>
                  <a:tcPr marL="0" marR="0" marT="0" marB="0" anchor="b">
                    <a:lnL>
                      <a:noFill/>
                    </a:lnL>
                    <a:lnR>
                      <a:noFill/>
                    </a:lnR>
                    <a:lnT>
                      <a:noFill/>
                    </a:lnT>
                    <a:lnB>
                      <a:noFill/>
                    </a:lnB>
                    <a:noFill/>
                  </a:tcPr>
                </a:tc>
                <a:extLst>
                  <a:ext uri="{0D108BD9-81ED-4DB2-BD59-A6C34878D82A}">
                    <a16:rowId xmlns:a16="http://schemas.microsoft.com/office/drawing/2014/main" val="3115374654"/>
                  </a:ext>
                </a:extLst>
              </a:tr>
              <a:tr h="191698">
                <a:tc>
                  <a:txBody>
                    <a:bodyPr/>
                    <a:lstStyle/>
                    <a:p>
                      <a:pPr algn="l" fontAlgn="b"/>
                      <a:r>
                        <a:rPr lang="en-US" sz="1000" b="0" i="0" u="none" strike="noStrike" dirty="0">
                          <a:solidFill>
                            <a:srgbClr val="000000"/>
                          </a:solidFill>
                          <a:effectLst/>
                          <a:latin typeface="Calibri" panose="020F0502020204030204" pitchFamily="34" charset="0"/>
                        </a:rPr>
                        <a:t>F6</a:t>
                      </a:r>
                    </a:p>
                  </a:txBody>
                  <a:tcPr marL="51283"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112</a:t>
                      </a:r>
                    </a:p>
                  </a:txBody>
                  <a:tcPr marL="0" marR="0" marT="0" marB="0" anchor="b">
                    <a:lnL>
                      <a:noFill/>
                    </a:lnL>
                    <a:lnR>
                      <a:noFill/>
                    </a:lnR>
                    <a:lnT>
                      <a:noFill/>
                    </a:lnT>
                    <a:lnB>
                      <a:noFill/>
                    </a:lnB>
                    <a:noFill/>
                  </a:tcPr>
                </a:tc>
                <a:extLst>
                  <a:ext uri="{0D108BD9-81ED-4DB2-BD59-A6C34878D82A}">
                    <a16:rowId xmlns:a16="http://schemas.microsoft.com/office/drawing/2014/main" val="1445561176"/>
                  </a:ext>
                </a:extLst>
              </a:tr>
              <a:tr h="191698">
                <a:tc>
                  <a:txBody>
                    <a:bodyPr/>
                    <a:lstStyle/>
                    <a:p>
                      <a:pPr algn="l" fontAlgn="b"/>
                      <a:r>
                        <a:rPr lang="en-US" sz="1000" b="0" i="0" u="none" strike="noStrike" dirty="0">
                          <a:solidFill>
                            <a:srgbClr val="000000"/>
                          </a:solidFill>
                          <a:effectLst/>
                          <a:latin typeface="Calibri" panose="020F0502020204030204" pitchFamily="34" charset="0"/>
                        </a:rPr>
                        <a:t>MA</a:t>
                      </a:r>
                    </a:p>
                  </a:txBody>
                  <a:tcPr marL="51283"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16</a:t>
                      </a:r>
                    </a:p>
                  </a:txBody>
                  <a:tcPr marL="0" marR="0" marT="0" marB="0" anchor="b">
                    <a:lnL>
                      <a:noFill/>
                    </a:lnL>
                    <a:lnR>
                      <a:noFill/>
                    </a:lnR>
                    <a:lnT>
                      <a:noFill/>
                    </a:lnT>
                    <a:lnB>
                      <a:noFill/>
                    </a:lnB>
                    <a:noFill/>
                  </a:tcPr>
                </a:tc>
                <a:extLst>
                  <a:ext uri="{0D108BD9-81ED-4DB2-BD59-A6C34878D82A}">
                    <a16:rowId xmlns:a16="http://schemas.microsoft.com/office/drawing/2014/main" val="4124503990"/>
                  </a:ext>
                </a:extLst>
              </a:tr>
              <a:tr h="191698">
                <a:tc>
                  <a:txBody>
                    <a:bodyPr/>
                    <a:lstStyle/>
                    <a:p>
                      <a:pPr algn="l" fontAlgn="b"/>
                      <a:r>
                        <a:rPr lang="en-US" sz="1000" b="0" i="0" u="none" strike="noStrike" dirty="0">
                          <a:solidFill>
                            <a:srgbClr val="000000"/>
                          </a:solidFill>
                          <a:effectLst/>
                          <a:latin typeface="Calibri" panose="020F0502020204030204" pitchFamily="34" charset="0"/>
                        </a:rPr>
                        <a:t>NC</a:t>
                      </a:r>
                    </a:p>
                  </a:txBody>
                  <a:tcPr marL="51283"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5</a:t>
                      </a:r>
                    </a:p>
                  </a:txBody>
                  <a:tcPr marL="0" marR="0" marT="0" marB="0" anchor="b">
                    <a:lnL>
                      <a:noFill/>
                    </a:lnL>
                    <a:lnR>
                      <a:noFill/>
                    </a:lnR>
                    <a:lnT>
                      <a:noFill/>
                    </a:lnT>
                    <a:lnB>
                      <a:noFill/>
                    </a:lnB>
                    <a:noFill/>
                  </a:tcPr>
                </a:tc>
                <a:extLst>
                  <a:ext uri="{0D108BD9-81ED-4DB2-BD59-A6C34878D82A}">
                    <a16:rowId xmlns:a16="http://schemas.microsoft.com/office/drawing/2014/main" val="4254559057"/>
                  </a:ext>
                </a:extLst>
              </a:tr>
              <a:tr h="191698">
                <a:tc>
                  <a:txBody>
                    <a:bodyPr/>
                    <a:lstStyle/>
                    <a:p>
                      <a:pPr algn="l" fontAlgn="b"/>
                      <a:r>
                        <a:rPr lang="en-US" sz="1000" b="1" i="0" u="none" strike="noStrike" dirty="0">
                          <a:solidFill>
                            <a:srgbClr val="000000"/>
                          </a:solidFill>
                          <a:effectLst/>
                          <a:latin typeface="Calibri" panose="020F0502020204030204" pitchFamily="34" charset="0"/>
                        </a:rPr>
                        <a:t>Residential Work Release - Electronic Monitoring</a:t>
                      </a:r>
                    </a:p>
                  </a:txBody>
                  <a:tcPr marL="0" marR="0" marT="0" marB="0" anchor="b">
                    <a:lnL>
                      <a:noFill/>
                    </a:lnL>
                    <a:lnR>
                      <a:noFill/>
                    </a:lnR>
                    <a:lnT>
                      <a:noFill/>
                    </a:lnT>
                    <a:lnB w="6350" cap="flat" cmpd="sng" algn="ctr">
                      <a:solidFill>
                        <a:srgbClr val="8EA9DB"/>
                      </a:solidFill>
                      <a:prstDash val="solid"/>
                      <a:round/>
                      <a:headEnd type="none" w="med" len="med"/>
                      <a:tailEnd type="none" w="med" len="med"/>
                    </a:lnB>
                    <a:noFill/>
                  </a:tcPr>
                </a:tc>
                <a:tc>
                  <a:txBody>
                    <a:bodyPr/>
                    <a:lstStyle/>
                    <a:p>
                      <a:pPr algn="r" fontAlgn="b"/>
                      <a:r>
                        <a:rPr lang="en-US" sz="1000" b="1" i="0" u="none" strike="noStrike" dirty="0">
                          <a:solidFill>
                            <a:srgbClr val="000000"/>
                          </a:solidFill>
                          <a:effectLst/>
                          <a:latin typeface="Calibri" panose="020F0502020204030204" pitchFamily="34" charset="0"/>
                        </a:rPr>
                        <a:t>1</a:t>
                      </a:r>
                    </a:p>
                  </a:txBody>
                  <a:tcPr marL="0" marR="0" marT="0" marB="0" anchor="b">
                    <a:lnL>
                      <a:noFill/>
                    </a:lnL>
                    <a:lnR>
                      <a:noFill/>
                    </a:lnR>
                    <a:lnT>
                      <a:noFill/>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641803889"/>
                  </a:ext>
                </a:extLst>
              </a:tr>
              <a:tr h="191698">
                <a:tc>
                  <a:txBody>
                    <a:bodyPr/>
                    <a:lstStyle/>
                    <a:p>
                      <a:pPr algn="l" fontAlgn="b"/>
                      <a:r>
                        <a:rPr lang="en-US" sz="1000" b="0" i="0" u="none" strike="noStrike" dirty="0">
                          <a:solidFill>
                            <a:srgbClr val="000000"/>
                          </a:solidFill>
                          <a:effectLst/>
                          <a:latin typeface="Calibri" panose="020F0502020204030204" pitchFamily="34" charset="0"/>
                        </a:rPr>
                        <a:t>MA</a:t>
                      </a:r>
                    </a:p>
                  </a:txBody>
                  <a:tcPr marL="51283" marR="0" marT="0" marB="0" anchor="b">
                    <a:lnL>
                      <a:noFill/>
                    </a:lnL>
                    <a:lnR>
                      <a:noFill/>
                    </a:lnR>
                    <a:lnT w="6350" cap="flat" cmpd="sng" algn="ctr">
                      <a:solidFill>
                        <a:srgbClr val="8EA9DB"/>
                      </a:solidFill>
                      <a:prstDash val="solid"/>
                      <a:round/>
                      <a:headEnd type="none" w="med" len="med"/>
                      <a:tailEnd type="none" w="med" len="med"/>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1</a:t>
                      </a:r>
                    </a:p>
                  </a:txBody>
                  <a:tcPr marL="0" marR="0" marT="0" marB="0" anchor="b">
                    <a:lnL>
                      <a:noFill/>
                    </a:lnL>
                    <a:lnR>
                      <a:noFill/>
                    </a:lnR>
                    <a:lnT w="6350" cap="flat" cmpd="sng" algn="ctr">
                      <a:solidFill>
                        <a:srgbClr val="8EA9DB"/>
                      </a:solidFill>
                      <a:prstDash val="solid"/>
                      <a:round/>
                      <a:headEnd type="none" w="med" len="med"/>
                      <a:tailEnd type="none" w="med" len="med"/>
                    </a:lnT>
                    <a:lnB>
                      <a:noFill/>
                    </a:lnB>
                    <a:noFill/>
                  </a:tcPr>
                </a:tc>
                <a:extLst>
                  <a:ext uri="{0D108BD9-81ED-4DB2-BD59-A6C34878D82A}">
                    <a16:rowId xmlns:a16="http://schemas.microsoft.com/office/drawing/2014/main" val="568226138"/>
                  </a:ext>
                </a:extLst>
              </a:tr>
              <a:tr h="191698">
                <a:tc>
                  <a:txBody>
                    <a:bodyPr/>
                    <a:lstStyle/>
                    <a:p>
                      <a:pPr algn="l" fontAlgn="b"/>
                      <a:r>
                        <a:rPr lang="en-US" sz="1000" b="1" i="0" u="none" strike="noStrike" dirty="0">
                          <a:solidFill>
                            <a:srgbClr val="000000"/>
                          </a:solidFill>
                          <a:effectLst/>
                          <a:latin typeface="Calibri" panose="020F0502020204030204" pitchFamily="34" charset="0"/>
                        </a:rPr>
                        <a:t>Transitional Living</a:t>
                      </a:r>
                    </a:p>
                  </a:txBody>
                  <a:tcPr marL="0" marR="0" marT="0" marB="0" anchor="b">
                    <a:lnL>
                      <a:noFill/>
                    </a:lnL>
                    <a:lnR>
                      <a:noFill/>
                    </a:lnR>
                    <a:lnT>
                      <a:noFill/>
                    </a:lnT>
                    <a:lnB w="6350" cap="flat" cmpd="sng" algn="ctr">
                      <a:solidFill>
                        <a:srgbClr val="8EA9DB"/>
                      </a:solidFill>
                      <a:prstDash val="solid"/>
                      <a:round/>
                      <a:headEnd type="none" w="med" len="med"/>
                      <a:tailEnd type="none" w="med" len="med"/>
                    </a:lnB>
                    <a:noFill/>
                  </a:tcPr>
                </a:tc>
                <a:tc>
                  <a:txBody>
                    <a:bodyPr/>
                    <a:lstStyle/>
                    <a:p>
                      <a:pPr algn="r" fontAlgn="b"/>
                      <a:r>
                        <a:rPr lang="en-US" sz="1000" b="1" i="0" u="none" strike="noStrike" dirty="0">
                          <a:solidFill>
                            <a:srgbClr val="000000"/>
                          </a:solidFill>
                          <a:effectLst/>
                          <a:latin typeface="Calibri" panose="020F0502020204030204" pitchFamily="34" charset="0"/>
                        </a:rPr>
                        <a:t>14</a:t>
                      </a:r>
                    </a:p>
                  </a:txBody>
                  <a:tcPr marL="0" marR="0" marT="0" marB="0" anchor="b">
                    <a:lnL>
                      <a:noFill/>
                    </a:lnL>
                    <a:lnR>
                      <a:noFill/>
                    </a:lnR>
                    <a:lnT>
                      <a:noFill/>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886950469"/>
                  </a:ext>
                </a:extLst>
              </a:tr>
              <a:tr h="191698">
                <a:tc>
                  <a:txBody>
                    <a:bodyPr/>
                    <a:lstStyle/>
                    <a:p>
                      <a:pPr algn="l" fontAlgn="b"/>
                      <a:r>
                        <a:rPr lang="en-US" sz="1000" b="0" i="0" u="none" strike="noStrike" dirty="0">
                          <a:solidFill>
                            <a:srgbClr val="000000"/>
                          </a:solidFill>
                          <a:effectLst/>
                          <a:latin typeface="Calibri" panose="020F0502020204030204" pitchFamily="34" charset="0"/>
                        </a:rPr>
                        <a:t>F3</a:t>
                      </a:r>
                    </a:p>
                  </a:txBody>
                  <a:tcPr marL="51283" marR="0" marT="0" marB="0" anchor="b">
                    <a:lnL>
                      <a:noFill/>
                    </a:lnL>
                    <a:lnR>
                      <a:noFill/>
                    </a:lnR>
                    <a:lnT w="6350" cap="flat" cmpd="sng" algn="ctr">
                      <a:solidFill>
                        <a:srgbClr val="8EA9DB"/>
                      </a:solidFill>
                      <a:prstDash val="solid"/>
                      <a:round/>
                      <a:headEnd type="none" w="med" len="med"/>
                      <a:tailEnd type="none" w="med" len="med"/>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1</a:t>
                      </a:r>
                    </a:p>
                  </a:txBody>
                  <a:tcPr marL="0" marR="0" marT="0" marB="0" anchor="b">
                    <a:lnL>
                      <a:noFill/>
                    </a:lnL>
                    <a:lnR>
                      <a:noFill/>
                    </a:lnR>
                    <a:lnT w="6350" cap="flat" cmpd="sng" algn="ctr">
                      <a:solidFill>
                        <a:srgbClr val="8EA9DB"/>
                      </a:solidFill>
                      <a:prstDash val="solid"/>
                      <a:round/>
                      <a:headEnd type="none" w="med" len="med"/>
                      <a:tailEnd type="none" w="med" len="med"/>
                    </a:lnT>
                    <a:lnB>
                      <a:noFill/>
                    </a:lnB>
                    <a:noFill/>
                  </a:tcPr>
                </a:tc>
                <a:extLst>
                  <a:ext uri="{0D108BD9-81ED-4DB2-BD59-A6C34878D82A}">
                    <a16:rowId xmlns:a16="http://schemas.microsoft.com/office/drawing/2014/main" val="3185482943"/>
                  </a:ext>
                </a:extLst>
              </a:tr>
              <a:tr h="191698">
                <a:tc>
                  <a:txBody>
                    <a:bodyPr/>
                    <a:lstStyle/>
                    <a:p>
                      <a:pPr algn="l" fontAlgn="b"/>
                      <a:r>
                        <a:rPr lang="en-US" sz="1000" b="0" i="0" u="none" strike="noStrike" dirty="0">
                          <a:solidFill>
                            <a:srgbClr val="000000"/>
                          </a:solidFill>
                          <a:effectLst/>
                          <a:latin typeface="Calibri" panose="020F0502020204030204" pitchFamily="34" charset="0"/>
                        </a:rPr>
                        <a:t>F4</a:t>
                      </a:r>
                    </a:p>
                  </a:txBody>
                  <a:tcPr marL="51283"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1</a:t>
                      </a:r>
                    </a:p>
                  </a:txBody>
                  <a:tcPr marL="0" marR="0" marT="0" marB="0" anchor="b">
                    <a:lnL>
                      <a:noFill/>
                    </a:lnL>
                    <a:lnR>
                      <a:noFill/>
                    </a:lnR>
                    <a:lnT>
                      <a:noFill/>
                    </a:lnT>
                    <a:lnB>
                      <a:noFill/>
                    </a:lnB>
                    <a:noFill/>
                  </a:tcPr>
                </a:tc>
                <a:extLst>
                  <a:ext uri="{0D108BD9-81ED-4DB2-BD59-A6C34878D82A}">
                    <a16:rowId xmlns:a16="http://schemas.microsoft.com/office/drawing/2014/main" val="1849645327"/>
                  </a:ext>
                </a:extLst>
              </a:tr>
              <a:tr h="191698">
                <a:tc>
                  <a:txBody>
                    <a:bodyPr/>
                    <a:lstStyle/>
                    <a:p>
                      <a:pPr algn="l" fontAlgn="b"/>
                      <a:r>
                        <a:rPr lang="en-US" sz="1000" b="0" i="0" u="none" strike="noStrike" dirty="0">
                          <a:solidFill>
                            <a:srgbClr val="000000"/>
                          </a:solidFill>
                          <a:effectLst/>
                          <a:latin typeface="Calibri" panose="020F0502020204030204" pitchFamily="34" charset="0"/>
                        </a:rPr>
                        <a:t>F5</a:t>
                      </a:r>
                    </a:p>
                  </a:txBody>
                  <a:tcPr marL="51283"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1</a:t>
                      </a:r>
                    </a:p>
                  </a:txBody>
                  <a:tcPr marL="0" marR="0" marT="0" marB="0" anchor="b">
                    <a:lnL>
                      <a:noFill/>
                    </a:lnL>
                    <a:lnR>
                      <a:noFill/>
                    </a:lnR>
                    <a:lnT>
                      <a:noFill/>
                    </a:lnT>
                    <a:lnB>
                      <a:noFill/>
                    </a:lnB>
                    <a:noFill/>
                  </a:tcPr>
                </a:tc>
                <a:extLst>
                  <a:ext uri="{0D108BD9-81ED-4DB2-BD59-A6C34878D82A}">
                    <a16:rowId xmlns:a16="http://schemas.microsoft.com/office/drawing/2014/main" val="629466290"/>
                  </a:ext>
                </a:extLst>
              </a:tr>
              <a:tr h="191698">
                <a:tc>
                  <a:txBody>
                    <a:bodyPr/>
                    <a:lstStyle/>
                    <a:p>
                      <a:pPr algn="l" fontAlgn="b"/>
                      <a:r>
                        <a:rPr lang="en-US" sz="1000" b="0" i="0" u="none" strike="noStrike" dirty="0">
                          <a:solidFill>
                            <a:srgbClr val="000000"/>
                          </a:solidFill>
                          <a:effectLst/>
                          <a:latin typeface="Calibri" panose="020F0502020204030204" pitchFamily="34" charset="0"/>
                        </a:rPr>
                        <a:t>F6</a:t>
                      </a:r>
                    </a:p>
                  </a:txBody>
                  <a:tcPr marL="51283"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8</a:t>
                      </a:r>
                    </a:p>
                  </a:txBody>
                  <a:tcPr marL="0" marR="0" marT="0" marB="0" anchor="b">
                    <a:lnL>
                      <a:noFill/>
                    </a:lnL>
                    <a:lnR>
                      <a:noFill/>
                    </a:lnR>
                    <a:lnT>
                      <a:noFill/>
                    </a:lnT>
                    <a:lnB>
                      <a:noFill/>
                    </a:lnB>
                    <a:noFill/>
                  </a:tcPr>
                </a:tc>
                <a:extLst>
                  <a:ext uri="{0D108BD9-81ED-4DB2-BD59-A6C34878D82A}">
                    <a16:rowId xmlns:a16="http://schemas.microsoft.com/office/drawing/2014/main" val="145359244"/>
                  </a:ext>
                </a:extLst>
              </a:tr>
              <a:tr h="191698">
                <a:tc>
                  <a:txBody>
                    <a:bodyPr/>
                    <a:lstStyle/>
                    <a:p>
                      <a:pPr algn="l" fontAlgn="b"/>
                      <a:r>
                        <a:rPr lang="en-US" sz="1000" b="0" i="0" u="none" strike="noStrike" dirty="0">
                          <a:solidFill>
                            <a:srgbClr val="000000"/>
                          </a:solidFill>
                          <a:effectLst/>
                          <a:latin typeface="Calibri" panose="020F0502020204030204" pitchFamily="34" charset="0"/>
                        </a:rPr>
                        <a:t>MA</a:t>
                      </a:r>
                    </a:p>
                  </a:txBody>
                  <a:tcPr marL="51283" marR="0" marT="0"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Calibri" panose="020F0502020204030204" pitchFamily="34" charset="0"/>
                        </a:rPr>
                        <a:t>2</a:t>
                      </a:r>
                    </a:p>
                  </a:txBody>
                  <a:tcPr marL="0" marR="0" marT="0" marB="0" anchor="b">
                    <a:lnL>
                      <a:noFill/>
                    </a:lnL>
                    <a:lnR>
                      <a:noFill/>
                    </a:lnR>
                    <a:lnT>
                      <a:noFill/>
                    </a:lnT>
                    <a:lnB>
                      <a:noFill/>
                    </a:lnB>
                    <a:noFill/>
                  </a:tcPr>
                </a:tc>
                <a:extLst>
                  <a:ext uri="{0D108BD9-81ED-4DB2-BD59-A6C34878D82A}">
                    <a16:rowId xmlns:a16="http://schemas.microsoft.com/office/drawing/2014/main" val="2812854521"/>
                  </a:ext>
                </a:extLst>
              </a:tr>
              <a:tr h="191698">
                <a:tc>
                  <a:txBody>
                    <a:bodyPr/>
                    <a:lstStyle/>
                    <a:p>
                      <a:pPr algn="l" fontAlgn="b"/>
                      <a:r>
                        <a:rPr lang="en-US" sz="1000" b="0" i="0" u="none" strike="noStrike" dirty="0">
                          <a:solidFill>
                            <a:srgbClr val="000000"/>
                          </a:solidFill>
                          <a:effectLst/>
                          <a:latin typeface="Calibri" panose="020F0502020204030204" pitchFamily="34" charset="0"/>
                        </a:rPr>
                        <a:t>MB</a:t>
                      </a:r>
                    </a:p>
                  </a:txBody>
                  <a:tcPr marL="51283" marR="0" marT="0" marB="0" anchor="b">
                    <a:lnL>
                      <a:noFill/>
                    </a:lnL>
                    <a:lnR>
                      <a:noFill/>
                    </a:lnR>
                    <a:lnT>
                      <a:noFill/>
                    </a:lnT>
                    <a:lnB w="6350" cap="flat" cmpd="sng" algn="ctr">
                      <a:solidFill>
                        <a:srgbClr val="8EA9DB"/>
                      </a:solidFill>
                      <a:prstDash val="solid"/>
                      <a:round/>
                      <a:headEnd type="none" w="med" len="med"/>
                      <a:tailEnd type="none" w="med" len="med"/>
                    </a:lnB>
                    <a:noFill/>
                  </a:tcPr>
                </a:tc>
                <a:tc>
                  <a:txBody>
                    <a:bodyPr/>
                    <a:lstStyle/>
                    <a:p>
                      <a:pPr algn="r" fontAlgn="b"/>
                      <a:r>
                        <a:rPr lang="en-US" sz="1000" b="0" i="0" u="none" strike="noStrike" dirty="0">
                          <a:solidFill>
                            <a:srgbClr val="000000"/>
                          </a:solidFill>
                          <a:effectLst/>
                          <a:latin typeface="Calibri" panose="020F0502020204030204" pitchFamily="34" charset="0"/>
                        </a:rPr>
                        <a:t>1</a:t>
                      </a:r>
                    </a:p>
                  </a:txBody>
                  <a:tcPr marL="0" marR="0" marT="0" marB="0" anchor="b">
                    <a:lnL>
                      <a:noFill/>
                    </a:lnL>
                    <a:lnR>
                      <a:noFill/>
                    </a:lnR>
                    <a:lnT>
                      <a:noFill/>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744038580"/>
                  </a:ext>
                </a:extLst>
              </a:tr>
              <a:tr h="191698">
                <a:tc>
                  <a:txBody>
                    <a:bodyPr/>
                    <a:lstStyle/>
                    <a:p>
                      <a:pPr algn="l" fontAlgn="b"/>
                      <a:r>
                        <a:rPr lang="en-US" sz="1000" b="1" i="0" u="none" strike="noStrike" dirty="0">
                          <a:solidFill>
                            <a:srgbClr val="000000"/>
                          </a:solidFill>
                          <a:effectLst/>
                          <a:latin typeface="Calibri" panose="020F0502020204030204" pitchFamily="34" charset="0"/>
                        </a:rPr>
                        <a:t>Grand Total</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r" fontAlgn="b"/>
                      <a:r>
                        <a:rPr lang="en-US" sz="1000" b="1" i="0" u="none" strike="noStrike" dirty="0">
                          <a:solidFill>
                            <a:srgbClr val="000000"/>
                          </a:solidFill>
                          <a:effectLst/>
                          <a:latin typeface="Calibri" panose="020F0502020204030204" pitchFamily="34" charset="0"/>
                        </a:rPr>
                        <a:t>280</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4252365818"/>
                  </a:ext>
                </a:extLst>
              </a:tr>
              <a:tr h="191698">
                <a:tc>
                  <a:txBody>
                    <a:bodyPr/>
                    <a:lstStyle/>
                    <a:p>
                      <a:pPr algn="l" fontAlgn="b"/>
                      <a:endParaRPr lang="en-US" sz="7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757638383"/>
                  </a:ext>
                </a:extLst>
              </a:tr>
            </a:tbl>
          </a:graphicData>
        </a:graphic>
      </p:graphicFrame>
      <p:sp>
        <p:nvSpPr>
          <p:cNvPr id="3" name="Slide Number Placeholder 2">
            <a:extLst>
              <a:ext uri="{FF2B5EF4-FFF2-40B4-BE49-F238E27FC236}">
                <a16:creationId xmlns:a16="http://schemas.microsoft.com/office/drawing/2014/main" id="{F34E5E87-6BEB-EEA6-55B5-74AC5ABDFD18}"/>
              </a:ext>
            </a:extLst>
          </p:cNvPr>
          <p:cNvSpPr>
            <a:spLocks noGrp="1"/>
          </p:cNvSpPr>
          <p:nvPr>
            <p:ph type="sldNum" sz="quarter" idx="12"/>
          </p:nvPr>
        </p:nvSpPr>
        <p:spPr/>
        <p:txBody>
          <a:bodyPr/>
          <a:lstStyle/>
          <a:p>
            <a:fld id="{3A98EE3D-8CD1-4C3F-BD1C-C98C9596463C}" type="slidenum">
              <a:rPr lang="en-US" smtClean="0"/>
              <a:pPr/>
              <a:t>6</a:t>
            </a:fld>
            <a:endParaRPr lang="en-US" dirty="0"/>
          </a:p>
        </p:txBody>
      </p:sp>
      <p:pic>
        <p:nvPicPr>
          <p:cNvPr id="7" name="Picture 6">
            <a:extLst>
              <a:ext uri="{FF2B5EF4-FFF2-40B4-BE49-F238E27FC236}">
                <a16:creationId xmlns:a16="http://schemas.microsoft.com/office/drawing/2014/main" id="{FED15AE7-9877-0439-2D7A-C64758FE05D7}"/>
              </a:ext>
            </a:extLst>
          </p:cNvPr>
          <p:cNvPicPr>
            <a:picLocks noChangeAspect="1"/>
          </p:cNvPicPr>
          <p:nvPr/>
        </p:nvPicPr>
        <p:blipFill>
          <a:blip r:embed="rId3"/>
          <a:stretch>
            <a:fillRect/>
          </a:stretch>
        </p:blipFill>
        <p:spPr>
          <a:xfrm>
            <a:off x="1171828" y="354600"/>
            <a:ext cx="2219635" cy="1667108"/>
          </a:xfrm>
          <a:prstGeom prst="rect">
            <a:avLst/>
          </a:prstGeom>
        </p:spPr>
      </p:pic>
    </p:spTree>
    <p:extLst>
      <p:ext uri="{BB962C8B-B14F-4D97-AF65-F5344CB8AC3E}">
        <p14:creationId xmlns:p14="http://schemas.microsoft.com/office/powerpoint/2010/main" val="3396743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3D70-0D9B-103E-072B-31E99A9ADAEC}"/>
              </a:ext>
            </a:extLst>
          </p:cNvPr>
          <p:cNvSpPr>
            <a:spLocks noGrp="1"/>
          </p:cNvSpPr>
          <p:nvPr>
            <p:ph type="title"/>
          </p:nvPr>
        </p:nvSpPr>
        <p:spPr>
          <a:xfrm>
            <a:off x="643465" y="647272"/>
            <a:ext cx="3661406" cy="1246767"/>
          </a:xfrm>
        </p:spPr>
        <p:txBody>
          <a:bodyPr>
            <a:normAutofit/>
          </a:bodyPr>
          <a:lstStyle/>
          <a:p>
            <a:pPr algn="ctr"/>
            <a:r>
              <a:rPr lang="en-US" sz="2800" b="1" dirty="0">
                <a:solidFill>
                  <a:schemeClr val="bg2">
                    <a:lumMod val="50000"/>
                  </a:schemeClr>
                </a:solidFill>
              </a:rPr>
              <a:t>Certified Alcohol and Drug Program</a:t>
            </a:r>
          </a:p>
        </p:txBody>
      </p:sp>
      <p:graphicFrame>
        <p:nvGraphicFramePr>
          <p:cNvPr id="6" name="Content Placeholder 5">
            <a:extLst>
              <a:ext uri="{FF2B5EF4-FFF2-40B4-BE49-F238E27FC236}">
                <a16:creationId xmlns:a16="http://schemas.microsoft.com/office/drawing/2014/main" id="{D63C8D38-B5DC-672D-853B-BEFBE46F44D7}"/>
              </a:ext>
            </a:extLst>
          </p:cNvPr>
          <p:cNvGraphicFramePr>
            <a:graphicFrameLocks noGrp="1"/>
          </p:cNvGraphicFramePr>
          <p:nvPr>
            <p:ph idx="1"/>
            <p:extLst>
              <p:ext uri="{D42A27DB-BD31-4B8C-83A1-F6EECF244321}">
                <p14:modId xmlns:p14="http://schemas.microsoft.com/office/powerpoint/2010/main" val="173716255"/>
              </p:ext>
            </p:extLst>
          </p:nvPr>
        </p:nvGraphicFramePr>
        <p:xfrm>
          <a:off x="5842769" y="786383"/>
          <a:ext cx="4297823" cy="5008566"/>
        </p:xfrm>
        <a:graphic>
          <a:graphicData uri="http://schemas.openxmlformats.org/drawingml/2006/table">
            <a:tbl>
              <a:tblPr/>
              <a:tblGrid>
                <a:gridCol w="44450">
                  <a:extLst>
                    <a:ext uri="{9D8B030D-6E8A-4147-A177-3AD203B41FA5}">
                      <a16:colId xmlns:a16="http://schemas.microsoft.com/office/drawing/2014/main" val="1588159769"/>
                    </a:ext>
                  </a:extLst>
                </a:gridCol>
                <a:gridCol w="538790">
                  <a:extLst>
                    <a:ext uri="{9D8B030D-6E8A-4147-A177-3AD203B41FA5}">
                      <a16:colId xmlns:a16="http://schemas.microsoft.com/office/drawing/2014/main" val="1690819786"/>
                    </a:ext>
                  </a:extLst>
                </a:gridCol>
                <a:gridCol w="981211">
                  <a:extLst>
                    <a:ext uri="{9D8B030D-6E8A-4147-A177-3AD203B41FA5}">
                      <a16:colId xmlns:a16="http://schemas.microsoft.com/office/drawing/2014/main" val="2461002763"/>
                    </a:ext>
                  </a:extLst>
                </a:gridCol>
                <a:gridCol w="375436">
                  <a:extLst>
                    <a:ext uri="{9D8B030D-6E8A-4147-A177-3AD203B41FA5}">
                      <a16:colId xmlns:a16="http://schemas.microsoft.com/office/drawing/2014/main" val="601830604"/>
                    </a:ext>
                  </a:extLst>
                </a:gridCol>
                <a:gridCol w="465601">
                  <a:extLst>
                    <a:ext uri="{9D8B030D-6E8A-4147-A177-3AD203B41FA5}">
                      <a16:colId xmlns:a16="http://schemas.microsoft.com/office/drawing/2014/main" val="3182840460"/>
                    </a:ext>
                  </a:extLst>
                </a:gridCol>
                <a:gridCol w="1051297">
                  <a:extLst>
                    <a:ext uri="{9D8B030D-6E8A-4147-A177-3AD203B41FA5}">
                      <a16:colId xmlns:a16="http://schemas.microsoft.com/office/drawing/2014/main" val="4125696746"/>
                    </a:ext>
                  </a:extLst>
                </a:gridCol>
                <a:gridCol w="841038">
                  <a:extLst>
                    <a:ext uri="{9D8B030D-6E8A-4147-A177-3AD203B41FA5}">
                      <a16:colId xmlns:a16="http://schemas.microsoft.com/office/drawing/2014/main" val="3691831073"/>
                    </a:ext>
                  </a:extLst>
                </a:gridCol>
              </a:tblGrid>
              <a:tr h="343176">
                <a:tc gridSpan="2">
                  <a:txBody>
                    <a:bodyPr/>
                    <a:lstStyle/>
                    <a:p>
                      <a:pPr algn="l" fontAlgn="b"/>
                      <a:endParaRPr lang="en-US" sz="1100" b="1"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tc hMerge="1">
                  <a:txBody>
                    <a:bodyPr/>
                    <a:lstStyle/>
                    <a:p>
                      <a:endParaRPr lang="en-US"/>
                    </a:p>
                  </a:txBody>
                  <a:tcPr/>
                </a:tc>
                <a:tc>
                  <a:txBody>
                    <a:bodyPr/>
                    <a:lstStyle/>
                    <a:p>
                      <a:pPr algn="r" fontAlgn="b"/>
                      <a:endParaRPr lang="en-US" sz="11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tc gridSpan="2">
                  <a:txBody>
                    <a:bodyPr/>
                    <a:lstStyle/>
                    <a:p>
                      <a:pPr algn="r" fontAlgn="b"/>
                      <a:endParaRPr lang="en-US" sz="11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tc hMerge="1">
                  <a:txBody>
                    <a:bodyPr/>
                    <a:lstStyle/>
                    <a:p>
                      <a:pPr algn="r" fontAlgn="b"/>
                      <a:endParaRPr lang="en-US" sz="11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448671769"/>
                  </a:ext>
                </a:extLst>
              </a:tr>
              <a:tr h="396162">
                <a:tc gridSpan="6">
                  <a:txBody>
                    <a:bodyPr/>
                    <a:lstStyle/>
                    <a:p>
                      <a:pPr algn="l" fontAlgn="b"/>
                      <a:r>
                        <a:rPr lang="en-US" sz="1100" b="1" i="0" u="none" strike="noStrike" dirty="0">
                          <a:solidFill>
                            <a:schemeClr val="tx1">
                              <a:lumMod val="95000"/>
                              <a:lumOff val="5000"/>
                            </a:schemeClr>
                          </a:solidFill>
                          <a:effectLst/>
                          <a:latin typeface="Times New Roman" panose="02020603050405020304" pitchFamily="18" charset="0"/>
                        </a:rPr>
                        <a:t>Number of participants in each of the following categories:</a:t>
                      </a:r>
                    </a:p>
                  </a:txBody>
                  <a:tcPr marL="9525" marR="9525" marT="9525" marB="0"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751254522"/>
                  </a:ext>
                </a:extLst>
              </a:tr>
              <a:tr h="319154">
                <a:tc>
                  <a:txBody>
                    <a:bodyPr/>
                    <a:lstStyle/>
                    <a:p>
                      <a:pPr algn="l" fontAlgn="b"/>
                      <a:endParaRPr lang="en-US" sz="11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gridSpan="2">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hMerge="1">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3336992094"/>
                  </a:ext>
                </a:extLst>
              </a:tr>
              <a:tr h="621149">
                <a:tc>
                  <a:txBody>
                    <a:bodyPr/>
                    <a:lstStyle/>
                    <a:p>
                      <a:pPr algn="l" fontAlgn="b"/>
                      <a:endParaRPr lang="en-US" sz="11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gridSpan="2">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hMerge="1">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l" fontAlgn="b"/>
                      <a:r>
                        <a:rPr lang="en-US" sz="1100" b="1" i="0" u="none" strike="noStrike" dirty="0">
                          <a:solidFill>
                            <a:schemeClr val="tx1">
                              <a:lumMod val="95000"/>
                              <a:lumOff val="5000"/>
                            </a:schemeClr>
                          </a:solidFill>
                          <a:effectLst/>
                          <a:latin typeface="Times New Roman" panose="02020603050405020304" pitchFamily="18" charset="0"/>
                        </a:rPr>
                        <a:t>Substance Abuse Information:</a:t>
                      </a:r>
                    </a:p>
                  </a:txBody>
                  <a:tcPr marL="9525" marR="9525" marT="9525" marB="0" anchor="b">
                    <a:lnL>
                      <a:noFill/>
                    </a:lnL>
                    <a:lnR>
                      <a:noFill/>
                    </a:lnR>
                    <a:lnT>
                      <a:noFill/>
                    </a:lnT>
                    <a:lnB>
                      <a:noFill/>
                    </a:lnB>
                    <a:noFill/>
                  </a:tcPr>
                </a:tc>
                <a:tc>
                  <a:txBody>
                    <a:bodyPr/>
                    <a:lstStyle/>
                    <a:p>
                      <a:pPr algn="l" fontAlgn="b"/>
                      <a:r>
                        <a:rPr lang="en-US" sz="1100" b="1" i="0" u="none" strike="noStrike" dirty="0">
                          <a:solidFill>
                            <a:schemeClr val="tx1">
                              <a:lumMod val="95000"/>
                              <a:lumOff val="5000"/>
                            </a:schemeClr>
                          </a:solidFill>
                          <a:effectLst/>
                          <a:latin typeface="Times New Roman" panose="02020603050405020304" pitchFamily="18" charset="0"/>
                        </a:rPr>
                        <a:t>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4539192"/>
                  </a:ext>
                </a:extLst>
              </a:tr>
              <a:tr h="724216">
                <a:tc>
                  <a:txBody>
                    <a:bodyPr/>
                    <a:lstStyle/>
                    <a:p>
                      <a:pPr algn="l" fontAlgn="b"/>
                      <a:endParaRPr lang="en-US" sz="11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gridSpan="2">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hMerge="1">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l" fontAlgn="b"/>
                      <a:r>
                        <a:rPr lang="en-US" sz="1100" b="1" i="0" u="none" strike="noStrike" dirty="0">
                          <a:solidFill>
                            <a:schemeClr val="tx1">
                              <a:lumMod val="95000"/>
                              <a:lumOff val="5000"/>
                            </a:schemeClr>
                          </a:solidFill>
                          <a:effectLst/>
                          <a:latin typeface="Times New Roman" panose="02020603050405020304" pitchFamily="18" charset="0"/>
                        </a:rPr>
                        <a:t>Basic Substance Abuse Education:</a:t>
                      </a:r>
                    </a:p>
                  </a:txBody>
                  <a:tcPr marL="9525" marR="9525" marT="9525" marB="0" anchor="b">
                    <a:lnL>
                      <a:noFill/>
                    </a:lnL>
                    <a:lnR>
                      <a:noFill/>
                    </a:lnR>
                    <a:lnT>
                      <a:noFill/>
                    </a:lnT>
                    <a:lnB>
                      <a:noFill/>
                    </a:lnB>
                    <a:noFill/>
                  </a:tcPr>
                </a:tc>
                <a:tc>
                  <a:txBody>
                    <a:bodyPr/>
                    <a:lstStyle/>
                    <a:p>
                      <a:pPr algn="l" fontAlgn="b"/>
                      <a:r>
                        <a:rPr lang="en-US" sz="1100" b="1" i="0" u="none" strike="noStrike" dirty="0">
                          <a:solidFill>
                            <a:schemeClr val="tx1">
                              <a:lumMod val="95000"/>
                              <a:lumOff val="5000"/>
                            </a:schemeClr>
                          </a:solidFill>
                          <a:effectLst/>
                          <a:latin typeface="Times New Roman" panose="02020603050405020304" pitchFamily="18" charset="0"/>
                        </a:rPr>
                        <a:t>50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645257"/>
                  </a:ext>
                </a:extLst>
              </a:tr>
              <a:tr h="923145">
                <a:tc>
                  <a:txBody>
                    <a:bodyPr/>
                    <a:lstStyle/>
                    <a:p>
                      <a:pPr algn="l" fontAlgn="b"/>
                      <a:endParaRPr lang="en-US" sz="11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gridSpan="2">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hMerge="1">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l" fontAlgn="b"/>
                      <a:r>
                        <a:rPr lang="en-US" sz="1100" b="1" i="0" u="none" strike="noStrike" dirty="0">
                          <a:solidFill>
                            <a:schemeClr val="tx1">
                              <a:lumMod val="95000"/>
                              <a:lumOff val="5000"/>
                            </a:schemeClr>
                          </a:solidFill>
                          <a:effectLst/>
                          <a:latin typeface="Times New Roman" panose="02020603050405020304" pitchFamily="18" charset="0"/>
                        </a:rPr>
                        <a:t>Advanced Substance Abuse Education:</a:t>
                      </a:r>
                    </a:p>
                  </a:txBody>
                  <a:tcPr marL="9525" marR="9525" marT="9525" marB="0" anchor="b">
                    <a:lnL>
                      <a:noFill/>
                    </a:lnL>
                    <a:lnR>
                      <a:noFill/>
                    </a:lnR>
                    <a:lnT>
                      <a:noFill/>
                    </a:lnT>
                    <a:lnB>
                      <a:noFill/>
                    </a:lnB>
                    <a:noFill/>
                  </a:tcPr>
                </a:tc>
                <a:tc>
                  <a:txBody>
                    <a:bodyPr/>
                    <a:lstStyle/>
                    <a:p>
                      <a:pPr algn="l" fontAlgn="b"/>
                      <a:r>
                        <a:rPr lang="en-US" sz="1100" b="1" i="0" u="none" strike="noStrike" dirty="0">
                          <a:solidFill>
                            <a:schemeClr val="tx1">
                              <a:lumMod val="95000"/>
                              <a:lumOff val="5000"/>
                            </a:schemeClr>
                          </a:solidFill>
                          <a:effectLst/>
                          <a:latin typeface="Times New Roman" panose="02020603050405020304" pitchFamily="18" charset="0"/>
                        </a:rPr>
                        <a:t>06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2497473"/>
                  </a:ext>
                </a:extLst>
              </a:tr>
              <a:tr h="621149">
                <a:tc>
                  <a:txBody>
                    <a:bodyPr/>
                    <a:lstStyle/>
                    <a:p>
                      <a:pPr algn="l" fontAlgn="b"/>
                      <a:endParaRPr lang="en-US" sz="11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gridSpan="2">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hMerge="1">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l" fontAlgn="b"/>
                      <a:r>
                        <a:rPr lang="en-US" sz="1100" b="1" i="0" u="none" strike="noStrike" dirty="0">
                          <a:solidFill>
                            <a:schemeClr val="tx1">
                              <a:lumMod val="95000"/>
                              <a:lumOff val="5000"/>
                            </a:schemeClr>
                          </a:solidFill>
                          <a:effectLst/>
                          <a:latin typeface="Times New Roman" panose="02020603050405020304" pitchFamily="18" charset="0"/>
                        </a:rPr>
                        <a:t>Substance Abuse Treatment:</a:t>
                      </a:r>
                    </a:p>
                  </a:txBody>
                  <a:tcPr marL="9525" marR="9525" marT="9525" marB="0" anchor="b">
                    <a:lnL>
                      <a:noFill/>
                    </a:lnL>
                    <a:lnR>
                      <a:noFill/>
                    </a:lnR>
                    <a:lnT>
                      <a:noFill/>
                    </a:lnT>
                    <a:lnB>
                      <a:noFill/>
                    </a:lnB>
                    <a:noFill/>
                  </a:tcPr>
                </a:tc>
                <a:tc>
                  <a:txBody>
                    <a:bodyPr/>
                    <a:lstStyle/>
                    <a:p>
                      <a:pPr algn="l" fontAlgn="b"/>
                      <a:r>
                        <a:rPr lang="en-US" sz="1100" b="1" i="0" u="none" strike="noStrike" dirty="0">
                          <a:solidFill>
                            <a:schemeClr val="tx1">
                              <a:lumMod val="95000"/>
                              <a:lumOff val="5000"/>
                            </a:schemeClr>
                          </a:solidFill>
                          <a:effectLst/>
                          <a:latin typeface="Times New Roman" panose="02020603050405020304" pitchFamily="18" charset="0"/>
                        </a:rPr>
                        <a:t>129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3287226"/>
                  </a:ext>
                </a:extLst>
              </a:tr>
              <a:tr h="480446">
                <a:tc>
                  <a:txBody>
                    <a:bodyPr/>
                    <a:lstStyle/>
                    <a:p>
                      <a:pPr algn="l" fontAlgn="b"/>
                      <a:endParaRPr lang="en-US" sz="11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gridSpan="2">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hMerge="1">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l" fontAlgn="b"/>
                      <a:r>
                        <a:rPr lang="en-US" sz="1100" b="1" i="0" u="none" strike="noStrike" dirty="0">
                          <a:solidFill>
                            <a:schemeClr val="tx1">
                              <a:lumMod val="95000"/>
                              <a:lumOff val="5000"/>
                            </a:schemeClr>
                          </a:solidFill>
                          <a:effectLst/>
                          <a:latin typeface="Times New Roman" panose="02020603050405020304" pitchFamily="18" charset="0"/>
                        </a:rPr>
                        <a:t>Self-Help:</a:t>
                      </a:r>
                    </a:p>
                  </a:txBody>
                  <a:tcPr marL="9525" marR="9525" marT="9525" marB="0" anchor="b">
                    <a:lnL>
                      <a:noFill/>
                    </a:lnL>
                    <a:lnR>
                      <a:noFill/>
                    </a:lnR>
                    <a:lnT>
                      <a:noFill/>
                    </a:lnT>
                    <a:lnB>
                      <a:noFill/>
                    </a:lnB>
                    <a:noFill/>
                  </a:tcPr>
                </a:tc>
                <a:tc>
                  <a:txBody>
                    <a:bodyPr/>
                    <a:lstStyle/>
                    <a:p>
                      <a:pPr algn="l" fontAlgn="b"/>
                      <a:r>
                        <a:rPr lang="en-US" sz="1100" b="1" i="0" u="none" strike="noStrike" dirty="0">
                          <a:solidFill>
                            <a:schemeClr val="tx1">
                              <a:lumMod val="95000"/>
                              <a:lumOff val="5000"/>
                            </a:schemeClr>
                          </a:solidFill>
                          <a:effectLst/>
                          <a:latin typeface="Times New Roman" panose="02020603050405020304" pitchFamily="18" charset="0"/>
                        </a:rPr>
                        <a:t>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4592800"/>
                  </a:ext>
                </a:extLst>
              </a:tr>
              <a:tr h="579969">
                <a:tc>
                  <a:txBody>
                    <a:bodyPr/>
                    <a:lstStyle/>
                    <a:p>
                      <a:pPr algn="l" fontAlgn="b"/>
                      <a:endParaRPr lang="en-US" sz="11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gridSpan="2">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hMerge="1">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r" fontAlgn="b"/>
                      <a:endParaRPr lang="en-US" sz="1100" b="1" i="0" u="none" strike="noStrike" dirty="0">
                        <a:solidFill>
                          <a:schemeClr val="tx1">
                            <a:lumMod val="95000"/>
                            <a:lumOff val="5000"/>
                          </a:schemeClr>
                        </a:solidFill>
                        <a:effectLst/>
                        <a:latin typeface="Times New Roman" panose="02020603050405020304" pitchFamily="18" charset="0"/>
                      </a:endParaRPr>
                    </a:p>
                  </a:txBody>
                  <a:tcPr marL="9525" marR="9525" marT="9525" marB="0" anchor="b">
                    <a:lnL>
                      <a:noFill/>
                    </a:lnL>
                    <a:lnR>
                      <a:noFill/>
                    </a:lnR>
                    <a:lnT>
                      <a:noFill/>
                    </a:lnT>
                    <a:lnB>
                      <a:noFill/>
                    </a:lnB>
                    <a:noFill/>
                  </a:tcPr>
                </a:tc>
                <a:tc>
                  <a:txBody>
                    <a:bodyPr/>
                    <a:lstStyle/>
                    <a:p>
                      <a:pPr algn="l" fontAlgn="b"/>
                      <a:r>
                        <a:rPr lang="en-US" sz="1100" b="1" i="0" u="none" strike="noStrike" dirty="0">
                          <a:solidFill>
                            <a:schemeClr val="tx1">
                              <a:lumMod val="95000"/>
                              <a:lumOff val="5000"/>
                            </a:schemeClr>
                          </a:solidFill>
                          <a:effectLst/>
                          <a:latin typeface="Times New Roman" panose="02020603050405020304" pitchFamily="18" charset="0"/>
                        </a:rPr>
                        <a:t>No Referral:</a:t>
                      </a:r>
                    </a:p>
                  </a:txBody>
                  <a:tcPr marL="9525" marR="9525" marT="9525" marB="0" anchor="b">
                    <a:lnL>
                      <a:noFill/>
                    </a:lnL>
                    <a:lnR>
                      <a:noFill/>
                    </a:lnR>
                    <a:lnT>
                      <a:noFill/>
                    </a:lnT>
                    <a:lnB>
                      <a:noFill/>
                    </a:lnB>
                    <a:noFill/>
                  </a:tcPr>
                </a:tc>
                <a:tc>
                  <a:txBody>
                    <a:bodyPr/>
                    <a:lstStyle/>
                    <a:p>
                      <a:pPr algn="l" fontAlgn="b"/>
                      <a:r>
                        <a:rPr lang="en-US" sz="1100" b="1" i="0" u="none" strike="noStrike" dirty="0">
                          <a:solidFill>
                            <a:schemeClr val="tx1">
                              <a:lumMod val="95000"/>
                              <a:lumOff val="5000"/>
                            </a:schemeClr>
                          </a:solidFill>
                          <a:effectLst/>
                          <a:latin typeface="Times New Roman" panose="02020603050405020304" pitchFamily="18" charset="0"/>
                        </a:rPr>
                        <a:t>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0104672"/>
                  </a:ext>
                </a:extLst>
              </a:tr>
            </a:tbl>
          </a:graphicData>
        </a:graphic>
      </p:graphicFrame>
      <p:sp>
        <p:nvSpPr>
          <p:cNvPr id="4" name="Text Placeholder 3">
            <a:extLst>
              <a:ext uri="{FF2B5EF4-FFF2-40B4-BE49-F238E27FC236}">
                <a16:creationId xmlns:a16="http://schemas.microsoft.com/office/drawing/2014/main" id="{A7936E00-0041-46A4-DE6B-D552A348EE8E}"/>
              </a:ext>
            </a:extLst>
          </p:cNvPr>
          <p:cNvSpPr>
            <a:spLocks noGrp="1"/>
          </p:cNvSpPr>
          <p:nvPr>
            <p:ph type="body" sz="half" idx="2"/>
          </p:nvPr>
        </p:nvSpPr>
        <p:spPr>
          <a:xfrm>
            <a:off x="643465" y="2157574"/>
            <a:ext cx="3517567" cy="3949982"/>
          </a:xfrm>
        </p:spPr>
        <p:txBody>
          <a:bodyPr>
            <a:normAutofit/>
          </a:bodyPr>
          <a:lstStyle/>
          <a:p>
            <a:pPr marL="0" marR="0" algn="l">
              <a:spcBef>
                <a:spcPts val="0"/>
              </a:spcBef>
              <a:spcAft>
                <a:spcPts val="0"/>
              </a:spcAft>
            </a:pPr>
            <a:r>
              <a:rPr lang="en-US" sz="1400" b="0" i="0" u="sng" dirty="0">
                <a:solidFill>
                  <a:schemeClr val="bg2">
                    <a:lumMod val="50000"/>
                  </a:schemeClr>
                </a:solidFill>
                <a:effectLst/>
              </a:rPr>
              <a:t>Program</a:t>
            </a:r>
            <a:r>
              <a:rPr lang="en-US" sz="1400" b="0" i="0" dirty="0">
                <a:solidFill>
                  <a:schemeClr val="bg2">
                    <a:lumMod val="50000"/>
                  </a:schemeClr>
                </a:solidFill>
                <a:effectLst/>
              </a:rPr>
              <a:t> provides multiple services to address the needs of those individuals struggling with substance and /or substance-related issues. The purpose is to teach participants  to stop the cycle of abusing substances and committing crimes.  All services are determined by Professional Staff that have been certified by the Indiana Judicial Center. </a:t>
            </a:r>
            <a:r>
              <a:rPr lang="en-US" sz="1400" i="0" dirty="0">
                <a:solidFill>
                  <a:schemeClr val="bg2">
                    <a:lumMod val="50000"/>
                  </a:schemeClr>
                </a:solidFill>
                <a:effectLst/>
              </a:rPr>
              <a:t>All referrals are Court ordered.</a:t>
            </a:r>
          </a:p>
          <a:p>
            <a:pPr marL="0" marR="0" algn="l">
              <a:spcBef>
                <a:spcPts val="0"/>
              </a:spcBef>
              <a:spcAft>
                <a:spcPts val="0"/>
              </a:spcAft>
            </a:pPr>
            <a:r>
              <a:rPr lang="en-US" b="0" i="0" dirty="0">
                <a:solidFill>
                  <a:srgbClr val="333333"/>
                </a:solidFill>
                <a:effectLst/>
                <a:latin typeface="Open Sans" panose="020B0606030504020204" pitchFamily="34" charset="0"/>
              </a:rPr>
              <a:t> </a:t>
            </a:r>
          </a:p>
          <a:p>
            <a:endParaRPr lang="en-US" dirty="0"/>
          </a:p>
        </p:txBody>
      </p:sp>
      <p:sp>
        <p:nvSpPr>
          <p:cNvPr id="5" name="Footer Placeholder 4">
            <a:extLst>
              <a:ext uri="{FF2B5EF4-FFF2-40B4-BE49-F238E27FC236}">
                <a16:creationId xmlns:a16="http://schemas.microsoft.com/office/drawing/2014/main" id="{A36A847F-660A-D945-899E-685C7FE33FBB}"/>
              </a:ext>
            </a:extLst>
          </p:cNvPr>
          <p:cNvSpPr>
            <a:spLocks noGrp="1"/>
          </p:cNvSpPr>
          <p:nvPr>
            <p:ph type="ftr" sz="quarter" idx="11"/>
          </p:nvPr>
        </p:nvSpPr>
        <p:spPr>
          <a:xfrm>
            <a:off x="0" y="6492875"/>
            <a:ext cx="5334019" cy="365125"/>
          </a:xfrm>
        </p:spPr>
        <p:txBody>
          <a:bodyPr/>
          <a:lstStyle/>
          <a:p>
            <a:r>
              <a:rPr lang="en-US" sz="1000" dirty="0">
                <a:solidFill>
                  <a:schemeClr val="accent1">
                    <a:lumMod val="75000"/>
                  </a:schemeClr>
                </a:solidFill>
              </a:rPr>
              <a:t>2024 Program Overview </a:t>
            </a:r>
          </a:p>
        </p:txBody>
      </p:sp>
      <p:sp>
        <p:nvSpPr>
          <p:cNvPr id="3" name="Slide Number Placeholder 2">
            <a:extLst>
              <a:ext uri="{FF2B5EF4-FFF2-40B4-BE49-F238E27FC236}">
                <a16:creationId xmlns:a16="http://schemas.microsoft.com/office/drawing/2014/main" id="{5EE34547-2CC7-8C01-2662-38192004B769}"/>
              </a:ext>
            </a:extLst>
          </p:cNvPr>
          <p:cNvSpPr>
            <a:spLocks noGrp="1"/>
          </p:cNvSpPr>
          <p:nvPr>
            <p:ph type="sldNum" sz="quarter" idx="12"/>
          </p:nvPr>
        </p:nvSpPr>
        <p:spPr/>
        <p:txBody>
          <a:bodyPr/>
          <a:lstStyle/>
          <a:p>
            <a:fld id="{3A98EE3D-8CD1-4C3F-BD1C-C98C9596463C}" type="slidenum">
              <a:rPr lang="en-US" smtClean="0"/>
              <a:pPr/>
              <a:t>7</a:t>
            </a:fld>
            <a:endParaRPr lang="en-US" dirty="0"/>
          </a:p>
        </p:txBody>
      </p:sp>
    </p:spTree>
    <p:extLst>
      <p:ext uri="{BB962C8B-B14F-4D97-AF65-F5344CB8AC3E}">
        <p14:creationId xmlns:p14="http://schemas.microsoft.com/office/powerpoint/2010/main" val="51938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38B11261-DC5C-AA05-5A27-CF16CA8DA39C}"/>
              </a:ext>
            </a:extLst>
          </p:cNvPr>
          <p:cNvSpPr>
            <a:spLocks noGrp="1"/>
          </p:cNvSpPr>
          <p:nvPr>
            <p:ph type="title"/>
          </p:nvPr>
        </p:nvSpPr>
        <p:spPr>
          <a:xfrm>
            <a:off x="643466" y="786383"/>
            <a:ext cx="3517567" cy="2093975"/>
          </a:xfrm>
        </p:spPr>
        <p:txBody>
          <a:bodyPr/>
          <a:lstStyle/>
          <a:p>
            <a:r>
              <a:rPr lang="en-US" dirty="0"/>
              <a:t>Certified Pretrial Services Program</a:t>
            </a:r>
          </a:p>
        </p:txBody>
      </p:sp>
      <p:sp>
        <p:nvSpPr>
          <p:cNvPr id="38" name="Text Placeholder 3">
            <a:extLst>
              <a:ext uri="{FF2B5EF4-FFF2-40B4-BE49-F238E27FC236}">
                <a16:creationId xmlns:a16="http://schemas.microsoft.com/office/drawing/2014/main" id="{4CC88418-55A3-937D-62DE-B5CA4C425B11}"/>
              </a:ext>
            </a:extLst>
          </p:cNvPr>
          <p:cNvSpPr>
            <a:spLocks noGrp="1"/>
          </p:cNvSpPr>
          <p:nvPr>
            <p:ph type="body" sz="half" idx="2"/>
          </p:nvPr>
        </p:nvSpPr>
        <p:spPr>
          <a:xfrm>
            <a:off x="643465" y="3043050"/>
            <a:ext cx="3517567" cy="3064505"/>
          </a:xfrm>
        </p:spPr>
        <p:txBody>
          <a:bodyPr/>
          <a:lstStyle/>
          <a:p>
            <a:r>
              <a:rPr lang="en-US" b="1" dirty="0">
                <a:solidFill>
                  <a:schemeClr val="bg2">
                    <a:lumMod val="50000"/>
                  </a:schemeClr>
                </a:solidFill>
              </a:rPr>
              <a:t>2024 Referrals</a:t>
            </a:r>
          </a:p>
          <a:p>
            <a:endParaRPr lang="en-US" b="1" dirty="0">
              <a:solidFill>
                <a:schemeClr val="bg2">
                  <a:lumMod val="50000"/>
                </a:schemeClr>
              </a:solidFill>
            </a:endParaRPr>
          </a:p>
          <a:p>
            <a:pPr marL="285750" indent="-285750">
              <a:buFont typeface="Arial" panose="020B0604020202020204" pitchFamily="34" charset="0"/>
              <a:buChar char="•"/>
            </a:pPr>
            <a:r>
              <a:rPr lang="en-US" b="1" dirty="0">
                <a:solidFill>
                  <a:schemeClr val="bg2">
                    <a:lumMod val="50000"/>
                  </a:schemeClr>
                </a:solidFill>
              </a:rPr>
              <a:t>463 misdemeanor cases</a:t>
            </a:r>
          </a:p>
          <a:p>
            <a:pPr marL="285750" indent="-285750">
              <a:buFont typeface="Arial" panose="020B0604020202020204" pitchFamily="34" charset="0"/>
              <a:buChar char="•"/>
            </a:pPr>
            <a:r>
              <a:rPr lang="en-US" b="1" dirty="0">
                <a:solidFill>
                  <a:schemeClr val="bg2">
                    <a:lumMod val="50000"/>
                  </a:schemeClr>
                </a:solidFill>
              </a:rPr>
              <a:t>268 felony cases</a:t>
            </a:r>
          </a:p>
        </p:txBody>
      </p:sp>
      <p:sp>
        <p:nvSpPr>
          <p:cNvPr id="4" name="Footer Placeholder 3">
            <a:extLst>
              <a:ext uri="{FF2B5EF4-FFF2-40B4-BE49-F238E27FC236}">
                <a16:creationId xmlns:a16="http://schemas.microsoft.com/office/drawing/2014/main" id="{C2EE67A4-A6DC-CF59-9FF5-00E22937931E}"/>
              </a:ext>
            </a:extLst>
          </p:cNvPr>
          <p:cNvSpPr>
            <a:spLocks noGrp="1"/>
          </p:cNvSpPr>
          <p:nvPr>
            <p:ph type="ftr" sz="quarter" idx="11"/>
          </p:nvPr>
        </p:nvSpPr>
        <p:spPr>
          <a:xfrm>
            <a:off x="5458983" y="6446520"/>
            <a:ext cx="5334019" cy="365125"/>
          </a:xfrm>
        </p:spPr>
        <p:txBody>
          <a:bodyPr anchor="ctr">
            <a:normAutofit/>
          </a:bodyPr>
          <a:lstStyle/>
          <a:p>
            <a:pPr>
              <a:spcAft>
                <a:spcPts val="600"/>
              </a:spcAft>
            </a:pPr>
            <a:r>
              <a:rPr lang="en-US" dirty="0"/>
              <a:t>2024 Program Overview </a:t>
            </a:r>
          </a:p>
        </p:txBody>
      </p:sp>
      <p:graphicFrame>
        <p:nvGraphicFramePr>
          <p:cNvPr id="32" name="Text Placeholder 3">
            <a:extLst>
              <a:ext uri="{FF2B5EF4-FFF2-40B4-BE49-F238E27FC236}">
                <a16:creationId xmlns:a16="http://schemas.microsoft.com/office/drawing/2014/main" id="{10E397D1-80B5-D461-360C-62B1AB8DF684}"/>
              </a:ext>
            </a:extLst>
          </p:cNvPr>
          <p:cNvGraphicFramePr/>
          <p:nvPr>
            <p:extLst>
              <p:ext uri="{D42A27DB-BD31-4B8C-83A1-F6EECF244321}">
                <p14:modId xmlns:p14="http://schemas.microsoft.com/office/powerpoint/2010/main" val="338057907"/>
              </p:ext>
            </p:extLst>
          </p:nvPr>
        </p:nvGraphicFramePr>
        <p:xfrm>
          <a:off x="5458984" y="812799"/>
          <a:ext cx="5928344" cy="5294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F9436A3B-657C-4CB0-D430-7B35CE926F26}"/>
              </a:ext>
            </a:extLst>
          </p:cNvPr>
          <p:cNvSpPr>
            <a:spLocks noGrp="1"/>
          </p:cNvSpPr>
          <p:nvPr>
            <p:ph type="sldNum" sz="quarter" idx="12"/>
          </p:nvPr>
        </p:nvSpPr>
        <p:spPr/>
        <p:txBody>
          <a:bodyPr/>
          <a:lstStyle/>
          <a:p>
            <a:fld id="{3A98EE3D-8CD1-4C3F-BD1C-C98C9596463C}" type="slidenum">
              <a:rPr lang="en-US" smtClean="0"/>
              <a:pPr/>
              <a:t>8</a:t>
            </a:fld>
            <a:endParaRPr lang="en-US" dirty="0"/>
          </a:p>
        </p:txBody>
      </p:sp>
    </p:spTree>
    <p:extLst>
      <p:ext uri="{BB962C8B-B14F-4D97-AF65-F5344CB8AC3E}">
        <p14:creationId xmlns:p14="http://schemas.microsoft.com/office/powerpoint/2010/main" val="3138422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6E0B7-B7AF-F2AC-635A-9D5113657B69}"/>
              </a:ext>
            </a:extLst>
          </p:cNvPr>
          <p:cNvSpPr>
            <a:spLocks noGrp="1"/>
          </p:cNvSpPr>
          <p:nvPr>
            <p:ph type="title"/>
          </p:nvPr>
        </p:nvSpPr>
        <p:spPr>
          <a:xfrm>
            <a:off x="638896" y="966651"/>
            <a:ext cx="3517567" cy="1881095"/>
          </a:xfrm>
        </p:spPr>
        <p:txBody>
          <a:bodyPr>
            <a:normAutofit/>
          </a:bodyPr>
          <a:lstStyle/>
          <a:p>
            <a:pPr algn="ctr"/>
            <a:endParaRPr lang="en-US" sz="1800" b="1" dirty="0">
              <a:solidFill>
                <a:schemeClr val="bg1"/>
              </a:solidFill>
            </a:endParaRPr>
          </a:p>
        </p:txBody>
      </p:sp>
      <p:sp>
        <p:nvSpPr>
          <p:cNvPr id="4" name="Text Placeholder 3">
            <a:extLst>
              <a:ext uri="{FF2B5EF4-FFF2-40B4-BE49-F238E27FC236}">
                <a16:creationId xmlns:a16="http://schemas.microsoft.com/office/drawing/2014/main" id="{891F9AD7-7581-3CF5-B3FB-CE79948FCF25}"/>
              </a:ext>
            </a:extLst>
          </p:cNvPr>
          <p:cNvSpPr>
            <a:spLocks noGrp="1"/>
          </p:cNvSpPr>
          <p:nvPr>
            <p:ph type="body" sz="half" idx="2"/>
          </p:nvPr>
        </p:nvSpPr>
        <p:spPr>
          <a:xfrm>
            <a:off x="638896" y="322273"/>
            <a:ext cx="3517567" cy="5569076"/>
          </a:xfrm>
        </p:spPr>
        <p:txBody>
          <a:bodyPr>
            <a:normAutofit fontScale="25000" lnSpcReduction="20000"/>
          </a:bodyPr>
          <a:lstStyle/>
          <a:p>
            <a:endParaRPr lang="en-US" sz="1800" dirty="0">
              <a:effectLst/>
              <a:latin typeface="Aptos" panose="020B0004020202020204" pitchFamily="34" charset="0"/>
              <a:ea typeface="Aptos" panose="020B0004020202020204" pitchFamily="34" charset="0"/>
              <a:cs typeface="Aptos" panose="020B0004020202020204" pitchFamily="34" charset="0"/>
            </a:endParaRPr>
          </a:p>
          <a:p>
            <a:r>
              <a:rPr lang="en-US" sz="5600" dirty="0">
                <a:latin typeface="Aptos" panose="020B0004020202020204" pitchFamily="34" charset="0"/>
                <a:ea typeface="Aptos" panose="020B0004020202020204" pitchFamily="34" charset="0"/>
                <a:cs typeface="Aptos" panose="020B0004020202020204" pitchFamily="34" charset="0"/>
              </a:rPr>
              <a:t>Certified Veterans Treatment Court Program</a:t>
            </a:r>
          </a:p>
          <a:p>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latin typeface="Aptos" panose="020B0004020202020204" pitchFamily="34" charset="0"/>
              <a:ea typeface="Aptos" panose="020B0004020202020204" pitchFamily="34" charset="0"/>
              <a:cs typeface="Aptos" panose="020B0004020202020204" pitchFamily="34" charset="0"/>
            </a:endParaRPr>
          </a:p>
          <a:p>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latin typeface="Aptos" panose="020B0004020202020204" pitchFamily="34" charset="0"/>
              <a:ea typeface="Aptos" panose="020B0004020202020204" pitchFamily="34" charset="0"/>
              <a:cs typeface="Aptos" panose="020B0004020202020204" pitchFamily="34" charset="0"/>
            </a:endParaRPr>
          </a:p>
          <a:p>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latin typeface="Aptos" panose="020B0004020202020204" pitchFamily="34" charset="0"/>
              <a:ea typeface="Aptos" panose="020B0004020202020204" pitchFamily="34" charset="0"/>
              <a:cs typeface="Aptos" panose="020B0004020202020204" pitchFamily="34" charset="0"/>
            </a:endParaRPr>
          </a:p>
          <a:p>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latin typeface="Aptos" panose="020B0004020202020204" pitchFamily="34" charset="0"/>
              <a:ea typeface="Aptos" panose="020B0004020202020204" pitchFamily="34" charset="0"/>
              <a:cs typeface="Aptos" panose="020B0004020202020204" pitchFamily="34" charset="0"/>
            </a:endParaRPr>
          </a:p>
          <a:p>
            <a:r>
              <a:rPr lang="en-US" sz="1800" dirty="0">
                <a:effectLst/>
                <a:latin typeface="Aptos" panose="020B0004020202020204" pitchFamily="34" charset="0"/>
                <a:ea typeface="Aptos" panose="020B0004020202020204" pitchFamily="34" charset="0"/>
                <a:cs typeface="Aptos" panose="020B0004020202020204" pitchFamily="34" charset="0"/>
              </a:rPr>
              <a:t> </a:t>
            </a:r>
            <a:r>
              <a:rPr lang="en-US" sz="4400" dirty="0">
                <a:solidFill>
                  <a:schemeClr val="bg1"/>
                </a:solidFill>
                <a:effectLst/>
                <a:latin typeface="Aptos" panose="020B0004020202020204" pitchFamily="34" charset="0"/>
                <a:ea typeface="Aptos" panose="020B0004020202020204" pitchFamily="34" charset="0"/>
                <a:cs typeface="Aptos" panose="020B0004020202020204" pitchFamily="34" charset="0"/>
              </a:rPr>
              <a:t>In 2024, a total of 34 veterans participated in the Whitley County Veterans Treatment Court program (32 males &amp; 2 females).  As of this report, there are currently 25 Veterans Treatment Court participants in the program.  6 are transfer-ins from Kosciusko County, 2 are transfer-ins from Huntington County, 1 is a transfer in from Wells County, and 12 are Whitley County cases.  We also currently have 1 participant transferred out to St. Joseph County Veterans Treatment Court, 1 transferred out to Lake County Veterans Treatment Court, 1 transferred out to Marion County Veterans Treatment Court, and 1 transferred out to LaPorte County Veterans Treatment Court.   There are currently 7 individuals with pending cases that have been given information about the VTC program.  One of those referrals has been screened, and will possibly be a transfer to Kosciusko County Drug Court, due to transportation limitations.  To date, there have been 58 successful completions, 11 terminations, and 6 withdrawals.  The Whitley County Veterans Treatment Court currently has a graduation rate of 77% and a retention rate of 83%.</a:t>
            </a:r>
          </a:p>
          <a:p>
            <a:endParaRPr lang="en-US" sz="1400" b="1" dirty="0">
              <a:solidFill>
                <a:schemeClr val="accent2">
                  <a:lumMod val="75000"/>
                </a:schemeClr>
              </a:solidFill>
            </a:endParaRPr>
          </a:p>
        </p:txBody>
      </p:sp>
      <p:sp>
        <p:nvSpPr>
          <p:cNvPr id="5" name="Footer Placeholder 4">
            <a:extLst>
              <a:ext uri="{FF2B5EF4-FFF2-40B4-BE49-F238E27FC236}">
                <a16:creationId xmlns:a16="http://schemas.microsoft.com/office/drawing/2014/main" id="{5FEFC184-1B3E-4F99-5CC4-38E9F25E638E}"/>
              </a:ext>
            </a:extLst>
          </p:cNvPr>
          <p:cNvSpPr>
            <a:spLocks noGrp="1"/>
          </p:cNvSpPr>
          <p:nvPr>
            <p:ph type="ftr" sz="quarter" idx="11"/>
          </p:nvPr>
        </p:nvSpPr>
        <p:spPr>
          <a:xfrm>
            <a:off x="13681" y="6492875"/>
            <a:ext cx="5334019" cy="365125"/>
          </a:xfrm>
        </p:spPr>
        <p:txBody>
          <a:bodyPr/>
          <a:lstStyle/>
          <a:p>
            <a:r>
              <a:rPr lang="en-US" sz="1000" dirty="0">
                <a:solidFill>
                  <a:schemeClr val="accent1">
                    <a:lumMod val="75000"/>
                  </a:schemeClr>
                </a:solidFill>
              </a:rPr>
              <a:t>2024 Program Overview </a:t>
            </a:r>
          </a:p>
        </p:txBody>
      </p:sp>
      <p:sp>
        <p:nvSpPr>
          <p:cNvPr id="3" name="Content Placeholder 2">
            <a:extLst>
              <a:ext uri="{FF2B5EF4-FFF2-40B4-BE49-F238E27FC236}">
                <a16:creationId xmlns:a16="http://schemas.microsoft.com/office/drawing/2014/main" id="{5D39F97E-CAF8-327D-7DA2-55543A48ADEE}"/>
              </a:ext>
            </a:extLst>
          </p:cNvPr>
          <p:cNvSpPr>
            <a:spLocks noGrp="1"/>
          </p:cNvSpPr>
          <p:nvPr>
            <p:ph idx="1"/>
          </p:nvPr>
        </p:nvSpPr>
        <p:spPr>
          <a:xfrm>
            <a:off x="4622800" y="162561"/>
            <a:ext cx="6764528" cy="6217919"/>
          </a:xfrm>
        </p:spPr>
        <p:txBody>
          <a:bodyPr>
            <a:normAutofit fontScale="25000" lnSpcReduction="20000"/>
          </a:bodyPr>
          <a:lstStyle/>
          <a:p>
            <a:pPr marL="457200" marR="457200">
              <a:spcBef>
                <a:spcPts val="200"/>
              </a:spcBef>
              <a:spcAft>
                <a:spcPts val="1800"/>
              </a:spcAft>
            </a:pPr>
            <a:r>
              <a:rPr lang="en-US" sz="4800" b="1" kern="1000" dirty="0">
                <a:solidFill>
                  <a:srgbClr val="029BB0"/>
                </a:solidFill>
                <a:effectLst/>
                <a:latin typeface="Franklin Gothic Book" panose="020B0503020102020204" pitchFamily="34" charset="0"/>
                <a:ea typeface="Franklin Gothic Book" panose="020B0503020102020204" pitchFamily="34" charset="0"/>
                <a:cs typeface="Times New Roman" panose="02020603050405020304" pitchFamily="18" charset="0"/>
              </a:rPr>
              <a:t>Supervising Judge</a:t>
            </a:r>
            <a:r>
              <a:rPr lang="en-US" sz="4800" b="1" kern="1000" dirty="0">
                <a:solidFill>
                  <a:srgbClr val="595959"/>
                </a:solidFill>
                <a:effectLst/>
                <a:latin typeface="Franklin Gothic Book" panose="020B0503020102020204" pitchFamily="34" charset="0"/>
                <a:ea typeface="Franklin Gothic Book" panose="020B0503020102020204" pitchFamily="34" charset="0"/>
                <a:cs typeface="Times New Roman" panose="02020603050405020304" pitchFamily="18" charset="0"/>
              </a:rPr>
              <a:t>: Honorable Douglas Fahl (currently on military deployment</a:t>
            </a:r>
            <a:r>
              <a:rPr lang="en-US" sz="4800" kern="1000" dirty="0">
                <a:solidFill>
                  <a:srgbClr val="595959"/>
                </a:solidFill>
                <a:effectLst/>
                <a:latin typeface="Franklin Gothic Book" panose="020B0503020102020204" pitchFamily="34" charset="0"/>
                <a:ea typeface="Franklin Gothic Book" panose="020B0503020102020204" pitchFamily="34" charset="0"/>
                <a:cs typeface="Times New Roman" panose="02020603050405020304" pitchFamily="18" charset="0"/>
              </a:rPr>
              <a:t>)</a:t>
            </a:r>
          </a:p>
          <a:p>
            <a:pPr marL="457200" marR="457200">
              <a:spcBef>
                <a:spcPts val="200"/>
              </a:spcBef>
              <a:spcAft>
                <a:spcPts val="1800"/>
              </a:spcAft>
            </a:pPr>
            <a:r>
              <a:rPr lang="en-US" sz="4800" b="1" kern="1000" dirty="0">
                <a:solidFill>
                  <a:srgbClr val="029BB0"/>
                </a:solidFill>
                <a:effectLst/>
                <a:latin typeface="Franklin Gothic Book" panose="020B0503020102020204" pitchFamily="34" charset="0"/>
                <a:ea typeface="Franklin Gothic Book" panose="020B0503020102020204" pitchFamily="34" charset="0"/>
                <a:cs typeface="Times New Roman" panose="02020603050405020304" pitchFamily="18" charset="0"/>
              </a:rPr>
              <a:t>Supervising Judge</a:t>
            </a:r>
            <a:r>
              <a:rPr lang="en-US" sz="4800" b="1" kern="1000" dirty="0">
                <a:solidFill>
                  <a:srgbClr val="595959"/>
                </a:solidFill>
                <a:effectLst/>
                <a:latin typeface="Franklin Gothic Book" panose="020B0503020102020204" pitchFamily="34" charset="0"/>
                <a:ea typeface="Franklin Gothic Book" panose="020B0503020102020204" pitchFamily="34" charset="0"/>
                <a:cs typeface="Times New Roman" panose="02020603050405020304" pitchFamily="18" charset="0"/>
              </a:rPr>
              <a:t>: Honorable Antony Garza</a:t>
            </a:r>
          </a:p>
          <a:p>
            <a:pPr marL="457200" marR="457200">
              <a:spcBef>
                <a:spcPts val="200"/>
              </a:spcBef>
              <a:spcAft>
                <a:spcPts val="1800"/>
              </a:spcAft>
            </a:pPr>
            <a:r>
              <a:rPr lang="en-US" sz="4800" b="1" kern="1000" dirty="0">
                <a:solidFill>
                  <a:srgbClr val="029BB0"/>
                </a:solidFill>
                <a:effectLst/>
                <a:latin typeface="Franklin Gothic Book" panose="020B0503020102020204" pitchFamily="34" charset="0"/>
                <a:ea typeface="Franklin Gothic Book" panose="020B0503020102020204" pitchFamily="34" charset="0"/>
                <a:cs typeface="Times New Roman" panose="02020603050405020304" pitchFamily="18" charset="0"/>
              </a:rPr>
              <a:t>Veterans Treatment Court Coordinator</a:t>
            </a:r>
            <a:r>
              <a:rPr lang="en-US" sz="4800" b="1" kern="1000" dirty="0">
                <a:solidFill>
                  <a:srgbClr val="595959"/>
                </a:solidFill>
                <a:effectLst/>
                <a:latin typeface="Franklin Gothic Book" panose="020B0503020102020204" pitchFamily="34" charset="0"/>
                <a:ea typeface="Franklin Gothic Book" panose="020B0503020102020204" pitchFamily="34" charset="0"/>
                <a:cs typeface="Times New Roman" panose="02020603050405020304" pitchFamily="18" charset="0"/>
              </a:rPr>
              <a:t>:  Elizabeth McIntosh</a:t>
            </a:r>
          </a:p>
          <a:p>
            <a:pPr marL="457200" marR="457200">
              <a:spcBef>
                <a:spcPts val="200"/>
              </a:spcBef>
              <a:spcAft>
                <a:spcPts val="1800"/>
              </a:spcAft>
            </a:pPr>
            <a:r>
              <a:rPr lang="en-US" sz="4800" b="1" kern="1000" dirty="0">
                <a:solidFill>
                  <a:srgbClr val="029BB0"/>
                </a:solidFill>
                <a:effectLst/>
                <a:latin typeface="Franklin Gothic Book" panose="020B0503020102020204" pitchFamily="34" charset="0"/>
                <a:ea typeface="Franklin Gothic Book" panose="020B0503020102020204" pitchFamily="34" charset="0"/>
                <a:cs typeface="Times New Roman" panose="02020603050405020304" pitchFamily="18" charset="0"/>
              </a:rPr>
              <a:t>Veterans Treatment Court Case Manager</a:t>
            </a:r>
            <a:r>
              <a:rPr lang="en-US" sz="4800" b="1" kern="1000" dirty="0">
                <a:solidFill>
                  <a:srgbClr val="595959"/>
                </a:solidFill>
                <a:effectLst/>
                <a:latin typeface="Franklin Gothic Book" panose="020B0503020102020204" pitchFamily="34" charset="0"/>
                <a:ea typeface="Franklin Gothic Book" panose="020B0503020102020204" pitchFamily="34" charset="0"/>
                <a:cs typeface="Times New Roman" panose="02020603050405020304" pitchFamily="18" charset="0"/>
              </a:rPr>
              <a:t>: Amy Motter</a:t>
            </a:r>
          </a:p>
          <a:p>
            <a:pPr marL="457200" marR="457200">
              <a:spcBef>
                <a:spcPts val="200"/>
              </a:spcBef>
              <a:spcAft>
                <a:spcPts val="1800"/>
              </a:spcAft>
            </a:pPr>
            <a:endParaRPr lang="en-US" sz="1200" kern="1000" dirty="0">
              <a:solidFill>
                <a:srgbClr val="595959"/>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457200" marR="457200">
              <a:spcBef>
                <a:spcPts val="200"/>
              </a:spcBef>
              <a:spcAft>
                <a:spcPts val="1800"/>
              </a:spcAft>
            </a:pPr>
            <a:endParaRPr lang="en-US" sz="1200" kern="1000" dirty="0">
              <a:solidFill>
                <a:srgbClr val="595959"/>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457200" marR="457200">
              <a:spcBef>
                <a:spcPts val="200"/>
              </a:spcBef>
              <a:spcAft>
                <a:spcPts val="1800"/>
              </a:spcAft>
            </a:pPr>
            <a:r>
              <a:rPr lang="en-US" sz="4400" b="1" kern="1000" dirty="0">
                <a:solidFill>
                  <a:srgbClr val="029BB0"/>
                </a:solidFill>
                <a:effectLst/>
                <a:latin typeface="Franklin Gothic Book" panose="020B0503020102020204" pitchFamily="34" charset="0"/>
                <a:ea typeface="Franklin Gothic Book" panose="020B0503020102020204" pitchFamily="34" charset="0"/>
                <a:cs typeface="Times New Roman" panose="02020603050405020304" pitchFamily="18" charset="0"/>
              </a:rPr>
              <a:t>Team Members</a:t>
            </a:r>
            <a:r>
              <a:rPr lang="en-US" sz="4400" b="1" kern="1000" dirty="0">
                <a:solidFill>
                  <a:srgbClr val="595959"/>
                </a:solidFill>
                <a:effectLst/>
                <a:latin typeface="Franklin Gothic Book" panose="020B0503020102020204" pitchFamily="34" charset="0"/>
                <a:ea typeface="Franklin Gothic Book" panose="020B0503020102020204" pitchFamily="34" charset="0"/>
                <a:cs typeface="Times New Roman" panose="02020603050405020304" pitchFamily="18" charset="0"/>
              </a:rPr>
              <a:t>:</a:t>
            </a:r>
          </a:p>
          <a:p>
            <a:pPr marL="457200" marR="457200">
              <a:spcBef>
                <a:spcPts val="200"/>
              </a:spcBef>
              <a:spcAft>
                <a:spcPts val="1800"/>
              </a:spcAft>
            </a:pPr>
            <a:r>
              <a:rPr lang="en-US" sz="4400" kern="1000" dirty="0">
                <a:solidFill>
                  <a:schemeClr val="tx1"/>
                </a:solidFill>
                <a:effectLst/>
                <a:latin typeface="Abadi" panose="020B0604020104020204" pitchFamily="34" charset="0"/>
                <a:ea typeface="Franklin Gothic Book" panose="020B0503020102020204" pitchFamily="34" charset="0"/>
                <a:cs typeface="Times New Roman" panose="02020603050405020304" pitchFamily="18" charset="0"/>
              </a:rPr>
              <a:t>Rita Wynn, Veterans Justice Outreach, VA Northern Indiana Healthcare Systems, Joshua Smith, Veterans Service Officer, Jennifer Patrick, Chief Deputy Prosecutor, Lindsey Grossnickle, Deputy Prosecutor, Haley Scribner, Deputy Prosecutor, Elizabeth Deckard, Public Defender, Nathan Lundy, Public Defender, Julie Jensen-Kelley, Community Corrections Deputy Director, Edward Beber, Chief Probation Officer, Brent Trammel, Field Officer, Jonathon Stoffel, Law Enforcement Officer, Mista Lauber, Executive Director Bowen Health, Scott Valentic, Recovery Support Specialist, Allendale Treatment Center, and Brittney Schori, Health and Human Sciences Educator, Whitley County Purdue Extension.</a:t>
            </a:r>
          </a:p>
          <a:p>
            <a:pPr marL="457200" marR="457200">
              <a:spcBef>
                <a:spcPts val="200"/>
              </a:spcBef>
              <a:spcAft>
                <a:spcPts val="1800"/>
              </a:spcAft>
            </a:pPr>
            <a:r>
              <a:rPr lang="en-US" sz="4400" dirty="0">
                <a:solidFill>
                  <a:schemeClr val="tx1"/>
                </a:solidFill>
                <a:effectLst/>
                <a:latin typeface="Abadi" panose="020B0604020104020204" pitchFamily="34" charset="0"/>
                <a:ea typeface="Aptos" panose="020B0004020202020204" pitchFamily="34" charset="0"/>
                <a:cs typeface="Aptos" panose="020B0004020202020204" pitchFamily="34" charset="0"/>
              </a:rPr>
              <a:t>Veterans Treatment Court provides an alternative to those that have served our country who also are combating substance abuse and mental health issues.  The program supports local law enforcement by providing substance abuse services to those who have been arrested/convicted of drug/alcohol offenses or committed offenses that while under the influence of substances. Graduation ceremonies took place on May 30, 2024, and November 7, 2024, to celebrate the success of 7 graduating veterans.  Future ceremonies are scheduled for May 22, 2025 and November 13, 2025.</a:t>
            </a:r>
          </a:p>
          <a:p>
            <a:pPr marL="457200" marR="457200">
              <a:spcBef>
                <a:spcPts val="200"/>
              </a:spcBef>
              <a:spcAft>
                <a:spcPts val="1800"/>
              </a:spcAft>
            </a:pPr>
            <a:endParaRPr lang="en-US" b="1" kern="1000" dirty="0">
              <a:solidFill>
                <a:srgbClr val="595959"/>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457200" marR="457200">
              <a:spcBef>
                <a:spcPts val="200"/>
              </a:spcBef>
              <a:spcAft>
                <a:spcPts val="1800"/>
              </a:spcAft>
            </a:pPr>
            <a:endParaRPr lang="en-US" b="1" kern="1000" dirty="0">
              <a:solidFill>
                <a:srgbClr val="595959"/>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457200" marR="457200">
              <a:spcBef>
                <a:spcPts val="200"/>
              </a:spcBef>
              <a:spcAft>
                <a:spcPts val="1800"/>
              </a:spcAft>
            </a:pPr>
            <a:endParaRPr lang="en-US" b="1" kern="1000" dirty="0">
              <a:solidFill>
                <a:srgbClr val="595959"/>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342900" marR="457200" lvl="0" indent="-342900">
              <a:spcAft>
                <a:spcPts val="1800"/>
              </a:spcAft>
              <a:buFont typeface="Symbol" panose="05050102010706020507" pitchFamily="18" charset="2"/>
              <a:buChar char=""/>
            </a:pPr>
            <a:endParaRPr lang="en-US" sz="1800" kern="1000" dirty="0">
              <a:solidFill>
                <a:srgbClr val="595959"/>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0" marR="0">
              <a:spcBef>
                <a:spcPts val="0"/>
              </a:spcBef>
              <a:spcAft>
                <a:spcPts val="0"/>
              </a:spcAft>
            </a:pPr>
            <a:endParaRPr lang="en-US" sz="1800" dirty="0">
              <a:effectLst/>
              <a:latin typeface="Aptos" panose="020B000402020202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800" dirty="0">
              <a:latin typeface="Aptos" panose="020B000402020202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800" dirty="0">
              <a:effectLst/>
              <a:latin typeface="Aptos" panose="020B000402020202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800" dirty="0">
              <a:latin typeface="Aptos" panose="020B000402020202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800" dirty="0">
              <a:effectLst/>
              <a:latin typeface="Aptos" panose="020B000402020202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800" dirty="0">
              <a:latin typeface="Aptos" panose="020B000402020202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800" dirty="0">
              <a:effectLst/>
              <a:latin typeface="Aptos" panose="020B000402020202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800" dirty="0">
              <a:effectLst/>
              <a:latin typeface="Aptos" panose="020B0004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800" dirty="0">
                <a:effectLst/>
                <a:latin typeface="Aptos" panose="020B0004020202020204" pitchFamily="34" charset="0"/>
                <a:ea typeface="Calibri" panose="020F0502020204030204" pitchFamily="34" charset="0"/>
                <a:cs typeface="Calibri" panose="020F0502020204030204" pitchFamily="34" charset="0"/>
              </a:rPr>
              <a:t> </a:t>
            </a:r>
          </a:p>
          <a:p>
            <a:endParaRPr lang="en-US" dirty="0"/>
          </a:p>
        </p:txBody>
      </p:sp>
      <p:pic>
        <p:nvPicPr>
          <p:cNvPr id="8" name="Picture 7">
            <a:extLst>
              <a:ext uri="{FF2B5EF4-FFF2-40B4-BE49-F238E27FC236}">
                <a16:creationId xmlns:a16="http://schemas.microsoft.com/office/drawing/2014/main" id="{8BAC1C1C-D785-466A-9A18-3209EA3D8ED6}"/>
              </a:ext>
            </a:extLst>
          </p:cNvPr>
          <p:cNvPicPr>
            <a:picLocks noChangeAspect="1"/>
          </p:cNvPicPr>
          <p:nvPr/>
        </p:nvPicPr>
        <p:blipFill>
          <a:blip r:embed="rId2"/>
          <a:stretch>
            <a:fillRect/>
          </a:stretch>
        </p:blipFill>
        <p:spPr>
          <a:xfrm>
            <a:off x="638896" y="966651"/>
            <a:ext cx="3512997" cy="1881095"/>
          </a:xfrm>
          <a:prstGeom prst="rect">
            <a:avLst/>
          </a:prstGeom>
        </p:spPr>
      </p:pic>
      <p:sp>
        <p:nvSpPr>
          <p:cNvPr id="6" name="Slide Number Placeholder 5">
            <a:extLst>
              <a:ext uri="{FF2B5EF4-FFF2-40B4-BE49-F238E27FC236}">
                <a16:creationId xmlns:a16="http://schemas.microsoft.com/office/drawing/2014/main" id="{1B7A310B-A93E-DFB2-5662-1BDE519AE352}"/>
              </a:ext>
            </a:extLst>
          </p:cNvPr>
          <p:cNvSpPr>
            <a:spLocks noGrp="1"/>
          </p:cNvSpPr>
          <p:nvPr>
            <p:ph type="sldNum" sz="quarter" idx="12"/>
          </p:nvPr>
        </p:nvSpPr>
        <p:spPr/>
        <p:txBody>
          <a:bodyPr/>
          <a:lstStyle/>
          <a:p>
            <a:fld id="{3A98EE3D-8CD1-4C3F-BD1C-C98C9596463C}" type="slidenum">
              <a:rPr lang="en-US" smtClean="0"/>
              <a:pPr/>
              <a:t>9</a:t>
            </a:fld>
            <a:endParaRPr lang="en-US" dirty="0"/>
          </a:p>
        </p:txBody>
      </p:sp>
    </p:spTree>
    <p:extLst>
      <p:ext uri="{BB962C8B-B14F-4D97-AF65-F5344CB8AC3E}">
        <p14:creationId xmlns:p14="http://schemas.microsoft.com/office/powerpoint/2010/main" val="3128582234"/>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3654</TotalTime>
  <Words>3639</Words>
  <Application>Microsoft Office PowerPoint</Application>
  <PresentationFormat>Widescreen</PresentationFormat>
  <Paragraphs>446</Paragraphs>
  <Slides>27</Slides>
  <Notes>11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Arial Unicode MS</vt:lpstr>
      <vt:lpstr>Abadi</vt:lpstr>
      <vt:lpstr>Aptos</vt:lpstr>
      <vt:lpstr>Arial</vt:lpstr>
      <vt:lpstr>Bookman Old Style</vt:lpstr>
      <vt:lpstr>Calibri</vt:lpstr>
      <vt:lpstr>Calibri Light</vt:lpstr>
      <vt:lpstr>Courier New</vt:lpstr>
      <vt:lpstr>din-2014</vt:lpstr>
      <vt:lpstr>Franklin Gothic Book</vt:lpstr>
      <vt:lpstr>Open Sans</vt:lpstr>
      <vt:lpstr>Symbol</vt:lpstr>
      <vt:lpstr>Times New Roman</vt:lpstr>
      <vt:lpstr>1_RetrospectVTI</vt:lpstr>
      <vt:lpstr> </vt:lpstr>
      <vt:lpstr>Mission: To provide a multi-facet community-based program that facilitates behavioral change by incorporating the effective use of evidence-based practices through cognitive change programs, aimed to increase motivation and cease criminal thinking prior to their incorporation back into the community, enhancing public safety. </vt:lpstr>
      <vt:lpstr>PowerPoint Presentation</vt:lpstr>
      <vt:lpstr>Advisory Board Members</vt:lpstr>
      <vt:lpstr>Organizational Chart</vt:lpstr>
      <vt:lpstr>Home Detention/Residential Services Adult Referrals</vt:lpstr>
      <vt:lpstr>Certified Alcohol and Drug Program</vt:lpstr>
      <vt:lpstr>Certified Pretrial Services Program</vt:lpstr>
      <vt:lpstr>PowerPoint Presentation</vt:lpstr>
      <vt:lpstr>Community Corrections Local JRAC/Advisory Board</vt:lpstr>
      <vt:lpstr>Programs facilitated by  Community Corrections and Probation staff. </vt:lpstr>
      <vt:lpstr>Quality Correctional Care Residential Services  </vt:lpstr>
      <vt:lpstr>Residential JCAP/Re-entry Services</vt:lpstr>
      <vt:lpstr>Residential Facility Wellness Services Brenda Angier, NP-C, RN</vt:lpstr>
      <vt:lpstr>Community Corrections Transitional Housing </vt:lpstr>
      <vt:lpstr>Employment Readiness Program</vt:lpstr>
      <vt:lpstr>Whitko Career Academy</vt:lpstr>
      <vt:lpstr>Support Dog Journey  </vt:lpstr>
      <vt:lpstr>Community Service Program Impact</vt:lpstr>
      <vt:lpstr>Jail Services</vt:lpstr>
      <vt:lpstr>2024 Financial Information</vt:lpstr>
      <vt:lpstr>Project Income User Fee Fund Process</vt:lpstr>
      <vt:lpstr>2024 Project Income User Fee</vt:lpstr>
      <vt:lpstr>Project Income Fund Commissary Procedure</vt:lpstr>
      <vt:lpstr>Project Income Vendor Commission</vt:lpstr>
      <vt:lpstr>Facility Commissary Report</vt:lpstr>
      <vt:lpstr>Community Corrections 2024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Whitley County Community Corrections</dc:title>
  <dc:creator>Paula Worden</dc:creator>
  <cp:lastModifiedBy>Amy Motter</cp:lastModifiedBy>
  <cp:revision>90</cp:revision>
  <cp:lastPrinted>2022-02-18T19:02:06Z</cp:lastPrinted>
  <dcterms:created xsi:type="dcterms:W3CDTF">2021-02-04T16:12:05Z</dcterms:created>
  <dcterms:modified xsi:type="dcterms:W3CDTF">2025-05-07T19:52:30Z</dcterms:modified>
</cp:coreProperties>
</file>