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0" r:id="rId1"/>
  </p:sldMasterIdLst>
  <p:notesMasterIdLst>
    <p:notesMasterId r:id="rId41"/>
  </p:notesMasterIdLst>
  <p:sldIdLst>
    <p:sldId id="257" r:id="rId2"/>
    <p:sldId id="288" r:id="rId3"/>
    <p:sldId id="258" r:id="rId4"/>
    <p:sldId id="259" r:id="rId5"/>
    <p:sldId id="289" r:id="rId6"/>
    <p:sldId id="292" r:id="rId7"/>
    <p:sldId id="293" r:id="rId8"/>
    <p:sldId id="294" r:id="rId9"/>
    <p:sldId id="295" r:id="rId10"/>
    <p:sldId id="264" r:id="rId11"/>
    <p:sldId id="283" r:id="rId12"/>
    <p:sldId id="284" r:id="rId13"/>
    <p:sldId id="286" r:id="rId14"/>
    <p:sldId id="290" r:id="rId15"/>
    <p:sldId id="285" r:id="rId16"/>
    <p:sldId id="282" r:id="rId17"/>
    <p:sldId id="273" r:id="rId18"/>
    <p:sldId id="260" r:id="rId19"/>
    <p:sldId id="278" r:id="rId20"/>
    <p:sldId id="261" r:id="rId21"/>
    <p:sldId id="274" r:id="rId22"/>
    <p:sldId id="275" r:id="rId23"/>
    <p:sldId id="276" r:id="rId24"/>
    <p:sldId id="269" r:id="rId25"/>
    <p:sldId id="277" r:id="rId26"/>
    <p:sldId id="287" r:id="rId27"/>
    <p:sldId id="296" r:id="rId28"/>
    <p:sldId id="270" r:id="rId29"/>
    <p:sldId id="281" r:id="rId30"/>
    <p:sldId id="262" r:id="rId31"/>
    <p:sldId id="263" r:id="rId32"/>
    <p:sldId id="279" r:id="rId33"/>
    <p:sldId id="280" r:id="rId34"/>
    <p:sldId id="265" r:id="rId35"/>
    <p:sldId id="266" r:id="rId36"/>
    <p:sldId id="268" r:id="rId37"/>
    <p:sldId id="272" r:id="rId38"/>
    <p:sldId id="267" r:id="rId39"/>
    <p:sldId id="291" r:id="rId4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2" d="100"/>
          <a:sy n="112" d="100"/>
        </p:scale>
        <p:origin x="55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231D828A-D7C6-4A47-A368-98AC9C5C5F9B}" type="datetimeFigureOut">
              <a:rPr lang="en-US" smtClean="0"/>
              <a:t>2/22/2023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CDD8B0-A8B2-4EA4-AB7E-0A0A63D5E00E}" type="slidenum">
              <a:rPr lang="en-US" smtClean="0"/>
              <a:t>‹#›</a:t>
            </a:fld>
            <a:endParaRPr lang="en-US" dirty="0"/>
          </a:p>
        </p:txBody>
      </p:sp>
    </p:spTree>
    <p:extLst>
      <p:ext uri="{BB962C8B-B14F-4D97-AF65-F5344CB8AC3E}">
        <p14:creationId xmlns:p14="http://schemas.microsoft.com/office/powerpoint/2010/main" val="2185071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79BF82-BD20-4D47-9B2F-41E5E5F90493}" type="datetime1">
              <a:rPr lang="en-US" smtClean="0"/>
              <a:t>2/22/2023</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r>
              <a:rPr lang="en-US" dirty="0"/>
              <a:t>2022 Program Overview</a:t>
            </a:r>
          </a:p>
        </p:txBody>
      </p:sp>
      <p:sp>
        <p:nvSpPr>
          <p:cNvPr id="6" name="Slide Number Placeholder 5"/>
          <p:cNvSpPr>
            <a:spLocks noGrp="1"/>
          </p:cNvSpPr>
          <p:nvPr>
            <p:ph type="sldNum" sz="quarter" idx="12"/>
          </p:nvPr>
        </p:nvSpPr>
        <p:spPr>
          <a:xfrm>
            <a:off x="476834" y="798973"/>
            <a:ext cx="811019" cy="503578"/>
          </a:xfrm>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537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0A77C0-9EA0-4387-BAA5-7C933323E398}" type="datetime1">
              <a:rPr lang="en-US" smtClean="0"/>
              <a:t>2/22/2023</a:t>
            </a:fld>
            <a:endParaRPr lang="en-US" dirty="0"/>
          </a:p>
        </p:txBody>
      </p:sp>
      <p:sp>
        <p:nvSpPr>
          <p:cNvPr id="5" name="Footer Placeholder 4"/>
          <p:cNvSpPr>
            <a:spLocks noGrp="1"/>
          </p:cNvSpPr>
          <p:nvPr>
            <p:ph type="ftr" sz="quarter" idx="11"/>
          </p:nvPr>
        </p:nvSpPr>
        <p:spPr/>
        <p:txBody>
          <a:bodyPr/>
          <a:lstStyle/>
          <a:p>
            <a:r>
              <a:rPr lang="en-US" dirty="0"/>
              <a:t>2022 Program Overview</a:t>
            </a:r>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177241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572F80B-BAAA-4182-BAC1-8AC822C0B9B0}" type="datetime1">
              <a:rPr lang="en-US" smtClean="0"/>
              <a:t>2/22/2023</a:t>
            </a:fld>
            <a:endParaRPr lang="en-US" dirty="0"/>
          </a:p>
        </p:txBody>
      </p:sp>
      <p:sp>
        <p:nvSpPr>
          <p:cNvPr id="5" name="Footer Placeholder 4"/>
          <p:cNvSpPr>
            <a:spLocks noGrp="1"/>
          </p:cNvSpPr>
          <p:nvPr>
            <p:ph type="ftr" sz="quarter" idx="11"/>
          </p:nvPr>
        </p:nvSpPr>
        <p:spPr/>
        <p:txBody>
          <a:bodyPr/>
          <a:lstStyle/>
          <a:p>
            <a:r>
              <a:rPr lang="en-US" dirty="0"/>
              <a:t>2022 Program Overview</a:t>
            </a:r>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0632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1DAE48-F421-4CD9-AC66-40C7A4218C53}" type="datetime1">
              <a:rPr lang="en-US" smtClean="0"/>
              <a:t>2/22/2023</a:t>
            </a:fld>
            <a:endParaRPr lang="en-US" dirty="0"/>
          </a:p>
        </p:txBody>
      </p:sp>
      <p:sp>
        <p:nvSpPr>
          <p:cNvPr id="5" name="Footer Placeholder 4"/>
          <p:cNvSpPr>
            <a:spLocks noGrp="1"/>
          </p:cNvSpPr>
          <p:nvPr>
            <p:ph type="ftr" sz="quarter" idx="11"/>
          </p:nvPr>
        </p:nvSpPr>
        <p:spPr/>
        <p:txBody>
          <a:bodyPr/>
          <a:lstStyle/>
          <a:p>
            <a:r>
              <a:rPr lang="en-US" dirty="0"/>
              <a:t>2022 Program Overview</a:t>
            </a:r>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14197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0E1375-9E82-4908-9E44-EE684B74664D}" type="datetime1">
              <a:rPr lang="en-US" smtClean="0"/>
              <a:t>2/22/2023</a:t>
            </a:fld>
            <a:endParaRPr lang="en-US" dirty="0"/>
          </a:p>
        </p:txBody>
      </p:sp>
      <p:sp>
        <p:nvSpPr>
          <p:cNvPr id="5" name="Footer Placeholder 4"/>
          <p:cNvSpPr>
            <a:spLocks noGrp="1"/>
          </p:cNvSpPr>
          <p:nvPr>
            <p:ph type="ftr" sz="quarter" idx="11"/>
          </p:nvPr>
        </p:nvSpPr>
        <p:spPr/>
        <p:txBody>
          <a:bodyPr/>
          <a:lstStyle/>
          <a:p>
            <a:r>
              <a:rPr lang="en-US" dirty="0"/>
              <a:t>2022 Program Overview</a:t>
            </a:r>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85846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F7B5C7-7D8C-490A-B140-E993A853E9DB}" type="datetime1">
              <a:rPr lang="en-US" smtClean="0"/>
              <a:t>2/22/2023</a:t>
            </a:fld>
            <a:endParaRPr lang="en-US" dirty="0"/>
          </a:p>
        </p:txBody>
      </p:sp>
      <p:sp>
        <p:nvSpPr>
          <p:cNvPr id="6" name="Footer Placeholder 5"/>
          <p:cNvSpPr>
            <a:spLocks noGrp="1"/>
          </p:cNvSpPr>
          <p:nvPr>
            <p:ph type="ftr" sz="quarter" idx="11"/>
          </p:nvPr>
        </p:nvSpPr>
        <p:spPr/>
        <p:txBody>
          <a:bodyPr/>
          <a:lstStyle/>
          <a:p>
            <a:r>
              <a:rPr lang="en-US" dirty="0"/>
              <a:t>2022 Program Overview</a:t>
            </a:r>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9351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4D52ADB-3EAF-47EF-9505-F9D3B34A1DDD}" type="datetime1">
              <a:rPr lang="en-US" smtClean="0"/>
              <a:t>2/22/2023</a:t>
            </a:fld>
            <a:endParaRPr lang="en-US" dirty="0"/>
          </a:p>
        </p:txBody>
      </p:sp>
      <p:sp>
        <p:nvSpPr>
          <p:cNvPr id="8" name="Footer Placeholder 7"/>
          <p:cNvSpPr>
            <a:spLocks noGrp="1"/>
          </p:cNvSpPr>
          <p:nvPr>
            <p:ph type="ftr" sz="quarter" idx="11"/>
          </p:nvPr>
        </p:nvSpPr>
        <p:spPr/>
        <p:txBody>
          <a:bodyPr/>
          <a:lstStyle/>
          <a:p>
            <a:r>
              <a:rPr lang="en-US" dirty="0"/>
              <a:t>2022 Program Overview</a:t>
            </a:r>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62813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FD6D40-60E5-4383-B6C7-E7486A2C7157}" type="datetime1">
              <a:rPr lang="en-US" smtClean="0"/>
              <a:t>2/22/2023</a:t>
            </a:fld>
            <a:endParaRPr lang="en-US" dirty="0"/>
          </a:p>
        </p:txBody>
      </p:sp>
      <p:sp>
        <p:nvSpPr>
          <p:cNvPr id="4" name="Footer Placeholder 3"/>
          <p:cNvSpPr>
            <a:spLocks noGrp="1"/>
          </p:cNvSpPr>
          <p:nvPr>
            <p:ph type="ftr" sz="quarter" idx="11"/>
          </p:nvPr>
        </p:nvSpPr>
        <p:spPr/>
        <p:txBody>
          <a:bodyPr/>
          <a:lstStyle/>
          <a:p>
            <a:r>
              <a:rPr lang="en-US" dirty="0"/>
              <a:t>2022 Program Overview</a:t>
            </a:r>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436523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97715-7296-4133-87A8-1BAD8BDA278D}" type="datetime1">
              <a:rPr lang="en-US" smtClean="0"/>
              <a:t>2/22/2023</a:t>
            </a:fld>
            <a:endParaRPr lang="en-US" dirty="0"/>
          </a:p>
        </p:txBody>
      </p:sp>
      <p:sp>
        <p:nvSpPr>
          <p:cNvPr id="3" name="Footer Placeholder 2"/>
          <p:cNvSpPr>
            <a:spLocks noGrp="1"/>
          </p:cNvSpPr>
          <p:nvPr>
            <p:ph type="ftr" sz="quarter" idx="11"/>
          </p:nvPr>
        </p:nvSpPr>
        <p:spPr/>
        <p:txBody>
          <a:bodyPr/>
          <a:lstStyle/>
          <a:p>
            <a:r>
              <a:rPr lang="en-US" dirty="0"/>
              <a:t>2022 Program Overview</a:t>
            </a:r>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29343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E57174-7D0C-4590-AF66-3545EA6805DC}" type="datetime1">
              <a:rPr lang="en-US" smtClean="0"/>
              <a:t>2/22/2023</a:t>
            </a:fld>
            <a:endParaRPr lang="en-US" dirty="0"/>
          </a:p>
        </p:txBody>
      </p:sp>
      <p:sp>
        <p:nvSpPr>
          <p:cNvPr id="6" name="Footer Placeholder 5"/>
          <p:cNvSpPr>
            <a:spLocks noGrp="1"/>
          </p:cNvSpPr>
          <p:nvPr>
            <p:ph type="ftr" sz="quarter" idx="11"/>
          </p:nvPr>
        </p:nvSpPr>
        <p:spPr/>
        <p:txBody>
          <a:bodyPr/>
          <a:lstStyle/>
          <a:p>
            <a:r>
              <a:rPr lang="en-US" dirty="0"/>
              <a:t>2022 Program Overview</a:t>
            </a:r>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81695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dirty="0"/>
              <a:t>Click icon to add picture</a:t>
            </a:r>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7D52D24-D596-4C06-84C9-F4C4B601F4D2}" type="datetime1">
              <a:rPr lang="en-US" smtClean="0"/>
              <a:t>2/22/2023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pPr algn="l"/>
            <a:r>
              <a:rPr lang="en-US" dirty="0"/>
              <a:t>2022 Program Overview</a:t>
            </a:r>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10122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33C4BF1-6608-4551-B1D3-60B39DB56D17}" type="datetime1">
              <a:rPr lang="en-US" smtClean="0"/>
              <a:t>2/22/2023</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dirty="0"/>
              <a:t>2022 Program Overview</a:t>
            </a:r>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A98EE3D-8CD1-4C3F-BD1C-C98C9596463C}" type="slidenum">
              <a:rPr lang="en-US" smtClean="0"/>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5605123"/>
      </p:ext>
    </p:extLst>
  </p:cSld>
  <p:clrMap bg1="dk1" tx1="lt1" bg2="dk2" tx2="lt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hf sldNum="0" hdr="0" ftr="0" dt="0"/>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ga.in.gov/" TargetMode="External"/><Relationship Id="rId2" Type="http://schemas.openxmlformats.org/officeDocument/2006/relationships/hyperlink" Target="http://iga.in.gov/legislative/2021/bills/house/106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D68DA-43BA-4508-8DE2-BA9BB7B2FA5B}"/>
              </a:ext>
            </a:extLst>
          </p:cNvPr>
          <p:cNvSpPr>
            <a:spLocks noGrp="1"/>
          </p:cNvSpPr>
          <p:nvPr>
            <p:ph type="ctrTitle"/>
          </p:nvPr>
        </p:nvSpPr>
        <p:spPr>
          <a:xfrm>
            <a:off x="5289754" y="639097"/>
            <a:ext cx="6253317" cy="3686015"/>
          </a:xfrm>
        </p:spPr>
        <p:txBody>
          <a:bodyPr>
            <a:normAutofit fontScale="90000"/>
          </a:bodyPr>
          <a:lstStyle/>
          <a:p>
            <a:br>
              <a:rPr lang="en-US" sz="8000" dirty="0"/>
            </a:br>
            <a:r>
              <a:rPr lang="en-US" sz="6700" dirty="0"/>
              <a:t>Whitley County Community Corrections</a:t>
            </a:r>
          </a:p>
        </p:txBody>
      </p:sp>
      <p:sp>
        <p:nvSpPr>
          <p:cNvPr id="3" name="Subtitle 2">
            <a:extLst>
              <a:ext uri="{FF2B5EF4-FFF2-40B4-BE49-F238E27FC236}">
                <a16:creationId xmlns:a16="http://schemas.microsoft.com/office/drawing/2014/main" id="{A8E9CFF2-3777-4FF4-A759-8491175B0B7C}"/>
              </a:ext>
            </a:extLst>
          </p:cNvPr>
          <p:cNvSpPr>
            <a:spLocks noGrp="1"/>
          </p:cNvSpPr>
          <p:nvPr>
            <p:ph type="subTitle" idx="1"/>
          </p:nvPr>
        </p:nvSpPr>
        <p:spPr>
          <a:xfrm>
            <a:off x="5289753" y="4672739"/>
            <a:ext cx="6269347" cy="1021498"/>
          </a:xfrm>
        </p:spPr>
        <p:txBody>
          <a:bodyPr>
            <a:normAutofit/>
          </a:bodyPr>
          <a:lstStyle/>
          <a:p>
            <a:r>
              <a:rPr lang="en-US" dirty="0">
                <a:solidFill>
                  <a:schemeClr val="tx1">
                    <a:lumMod val="85000"/>
                    <a:lumOff val="15000"/>
                  </a:schemeClr>
                </a:solidFill>
              </a:rPr>
              <a:t>Established July 1, 1990</a:t>
            </a:r>
            <a:endParaRPr lang="en-US" sz="2400" dirty="0">
              <a:solidFill>
                <a:schemeClr val="tx1">
                  <a:lumMod val="85000"/>
                  <a:lumOff val="15000"/>
                </a:schemeClr>
              </a:solidFill>
            </a:endParaRPr>
          </a:p>
        </p:txBody>
      </p:sp>
      <p:pic>
        <p:nvPicPr>
          <p:cNvPr id="1026" name="Picture 2" descr="Image result for scales of justice">
            <a:extLst>
              <a:ext uri="{FF2B5EF4-FFF2-40B4-BE49-F238E27FC236}">
                <a16:creationId xmlns:a16="http://schemas.microsoft.com/office/drawing/2014/main" id="{71DD0742-6E0C-4B47-8254-68762F3679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929" y="1000649"/>
            <a:ext cx="4219575"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F77D3-5AE1-4267-95A0-CC4EAD3FD95E}"/>
              </a:ext>
            </a:extLst>
          </p:cNvPr>
          <p:cNvSpPr>
            <a:spLocks noGrp="1"/>
          </p:cNvSpPr>
          <p:nvPr>
            <p:ph type="title"/>
          </p:nvPr>
        </p:nvSpPr>
        <p:spPr/>
        <p:txBody>
          <a:bodyPr>
            <a:normAutofit/>
          </a:bodyPr>
          <a:lstStyle/>
          <a:p>
            <a:r>
              <a:rPr lang="en-US" dirty="0"/>
              <a:t>Community Corrections Advisory Board and Local JRAC Members 2022</a:t>
            </a:r>
          </a:p>
        </p:txBody>
      </p:sp>
      <p:sp>
        <p:nvSpPr>
          <p:cNvPr id="3" name="Content Placeholder 2">
            <a:extLst>
              <a:ext uri="{FF2B5EF4-FFF2-40B4-BE49-F238E27FC236}">
                <a16:creationId xmlns:a16="http://schemas.microsoft.com/office/drawing/2014/main" id="{9DEC3B9F-72D2-4649-9526-03ADDB71FE07}"/>
              </a:ext>
            </a:extLst>
          </p:cNvPr>
          <p:cNvSpPr>
            <a:spLocks noGrp="1"/>
          </p:cNvSpPr>
          <p:nvPr>
            <p:ph idx="1"/>
          </p:nvPr>
        </p:nvSpPr>
        <p:spPr/>
        <p:txBody>
          <a:bodyPr/>
          <a:lstStyle/>
          <a:p>
            <a:r>
              <a:rPr lang="en-US" sz="1200" dirty="0"/>
              <a:t>D.J. Sigler, Jr.		Jennifer Reiff		Senior Judge James R. Heuer</a:t>
            </a:r>
          </a:p>
          <a:p>
            <a:r>
              <a:rPr lang="en-US" sz="1200" dirty="0"/>
              <a:t>Judge Matthew J. Rentschler	Mista Lauber		Nancy Prickett		Bob Lotter</a:t>
            </a:r>
          </a:p>
          <a:p>
            <a:r>
              <a:rPr lang="en-US" sz="1200" dirty="0"/>
              <a:t>Judge Douglas M. Fahl		Carolyn Ross		Sharon Persons		George Schrumpf</a:t>
            </a:r>
          </a:p>
          <a:p>
            <a:r>
              <a:rPr lang="en-US" sz="1200" dirty="0"/>
              <a:t>Marcus Gatton		Lindsey Grossnickle	Kurt Lehman		                        Anthony Churchward</a:t>
            </a:r>
          </a:p>
          <a:p>
            <a:r>
              <a:rPr lang="en-US" sz="1200" dirty="0"/>
              <a:t>Elizabeth Deckard		Gary Parrett</a:t>
            </a:r>
          </a:p>
          <a:p>
            <a:r>
              <a:rPr lang="en-US" sz="1200" dirty="0"/>
              <a:t>Ed Beber			Ian Desch</a:t>
            </a:r>
          </a:p>
          <a:p>
            <a:r>
              <a:rPr lang="en-US" sz="1200" dirty="0"/>
              <a:t>Amanda Herendeen</a:t>
            </a:r>
          </a:p>
          <a:p>
            <a:r>
              <a:rPr lang="en-US" sz="1200" dirty="0"/>
              <a:t>Greg Hockemeyer</a:t>
            </a:r>
          </a:p>
          <a:p>
            <a:r>
              <a:rPr lang="en-US" sz="1200" dirty="0"/>
              <a:t>Timothy  Kumfer</a:t>
            </a:r>
          </a:p>
          <a:p>
            <a:r>
              <a:rPr lang="en-US" sz="1200" dirty="0"/>
              <a:t>Michael D. Schrader</a:t>
            </a:r>
          </a:p>
          <a:p>
            <a:endParaRPr lang="en-US" dirty="0"/>
          </a:p>
        </p:txBody>
      </p:sp>
    </p:spTree>
    <p:extLst>
      <p:ext uri="{BB962C8B-B14F-4D97-AF65-F5344CB8AC3E}">
        <p14:creationId xmlns:p14="http://schemas.microsoft.com/office/powerpoint/2010/main" val="4279252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A9FADAB-6126-81FC-A094-82C065F463EB}"/>
              </a:ext>
            </a:extLst>
          </p:cNvPr>
          <p:cNvSpPr>
            <a:spLocks noGrp="1"/>
          </p:cNvSpPr>
          <p:nvPr>
            <p:ph type="title"/>
          </p:nvPr>
        </p:nvSpPr>
        <p:spPr>
          <a:xfrm>
            <a:off x="1451579" y="804519"/>
            <a:ext cx="9291215" cy="708087"/>
          </a:xfrm>
        </p:spPr>
        <p:txBody>
          <a:bodyPr/>
          <a:lstStyle/>
          <a:p>
            <a:r>
              <a:rPr lang="en-US" dirty="0"/>
              <a:t>Local JRAC</a:t>
            </a:r>
          </a:p>
        </p:txBody>
      </p:sp>
      <p:sp>
        <p:nvSpPr>
          <p:cNvPr id="4" name="Content Placeholder 3">
            <a:extLst>
              <a:ext uri="{FF2B5EF4-FFF2-40B4-BE49-F238E27FC236}">
                <a16:creationId xmlns:a16="http://schemas.microsoft.com/office/drawing/2014/main" id="{395B5F6E-88E9-678E-C394-2797A290ABE7}"/>
              </a:ext>
            </a:extLst>
          </p:cNvPr>
          <p:cNvSpPr>
            <a:spLocks noGrp="1"/>
          </p:cNvSpPr>
          <p:nvPr>
            <p:ph idx="1"/>
          </p:nvPr>
        </p:nvSpPr>
        <p:spPr>
          <a:xfrm>
            <a:off x="692209" y="1512607"/>
            <a:ext cx="10050585" cy="4426720"/>
          </a:xfrm>
        </p:spPr>
        <p:txBody>
          <a:bodyPr>
            <a:normAutofit fontScale="40000" lnSpcReduction="20000"/>
          </a:bodyPr>
          <a:lstStyle/>
          <a:p>
            <a:pPr marL="0" marR="0">
              <a:spcBef>
                <a:spcPts val="0"/>
              </a:spcBef>
              <a:spcAft>
                <a:spcPts val="0"/>
              </a:spcAft>
            </a:pPr>
            <a:r>
              <a:rPr lang="en-US" dirty="0">
                <a:effectLst/>
                <a:latin typeface="Open Sans" panose="020B0606030504020204" pitchFamily="34" charset="0"/>
                <a:ea typeface="Calibri" panose="020F0502020204030204" pitchFamily="34" charset="0"/>
                <a:cs typeface="Calibri" panose="020F0502020204030204" pitchFamily="34" charset="0"/>
              </a:rPr>
              <a:t>Governor Holcomb signed </a:t>
            </a:r>
            <a:r>
              <a:rPr lang="en-US" u="sng" dirty="0">
                <a:effectLst/>
                <a:latin typeface="Open Sans" panose="020B060603050402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House Enrolled Act 1068</a:t>
            </a:r>
            <a:r>
              <a:rPr lang="en-US" dirty="0">
                <a:effectLst/>
                <a:latin typeface="Open Sans" panose="020B0606030504020204" pitchFamily="34" charset="0"/>
                <a:ea typeface="Calibri" panose="020F0502020204030204" pitchFamily="34" charset="0"/>
                <a:cs typeface="Calibri" panose="020F0502020204030204" pitchFamily="34" charset="0"/>
              </a:rPr>
              <a:t> into law on April 8, 2021 (effective July 1, 2021). Also known as Public Law 30-2021, this legislation established a local Justice Reinvestment Advisory Council (Local JRAC) in each county [</a:t>
            </a:r>
            <a:r>
              <a:rPr lang="en-US" u="sng" dirty="0">
                <a:effectLst/>
                <a:latin typeface="Open Sans" panose="020B060603050402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IC 33-38-9.5-4</a:t>
            </a:r>
            <a:r>
              <a:rPr lang="en-US" dirty="0">
                <a:effectLst/>
                <a:latin typeface="Open Sans" panose="020B0606030504020204" pitchFamily="34" charset="0"/>
                <a:ea typeface="Calibri" panose="020F0502020204030204" pitchFamily="34" charset="0"/>
                <a:cs typeface="Calibri" panose="020F0502020204030204" pitchFamily="34" charset="0"/>
              </a:rPr>
              <a:t>].</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dirty="0">
                <a:effectLst/>
                <a:latin typeface="Open Sans" panose="020B0606030504020204" pitchFamily="34" charset="0"/>
                <a:ea typeface="Calibri" panose="020F0502020204030204" pitchFamily="34" charset="0"/>
                <a:cs typeface="Calibri" panose="020F0502020204030204" pitchFamily="34" charset="0"/>
              </a:rPr>
              <a:t>Local JRACs are required:</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lvl="0" indent="0">
              <a:spcBef>
                <a:spcPts val="0"/>
              </a:spcBef>
              <a:spcAft>
                <a:spcPts val="0"/>
              </a:spcAft>
              <a:buSzPts val="1000"/>
              <a:buNone/>
              <a:tabLst>
                <a:tab pos="457200" algn="l"/>
              </a:tabLst>
            </a:pPr>
            <a:r>
              <a:rPr lang="en-US" dirty="0">
                <a:effectLst/>
                <a:latin typeface="Open Sans" panose="020B0606030504020204" pitchFamily="34" charset="0"/>
                <a:ea typeface="Times New Roman" panose="02020603050405020304" pitchFamily="18" charset="0"/>
                <a:cs typeface="Calibri" panose="020F0502020204030204" pitchFamily="34" charset="0"/>
              </a:rPr>
              <a:t>to promote the use of evidence-based and best practices in the areas of community-based sentencing alternatives and recidivism reduction</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lvl="0" indent="0">
              <a:spcBef>
                <a:spcPts val="0"/>
              </a:spcBef>
              <a:spcAft>
                <a:spcPts val="0"/>
              </a:spcAft>
              <a:buSzPts val="1000"/>
              <a:buNone/>
              <a:tabLst>
                <a:tab pos="457200" algn="l"/>
              </a:tabLst>
            </a:pPr>
            <a:r>
              <a:rPr lang="en-US" dirty="0">
                <a:effectLst/>
                <a:latin typeface="Open Sans" panose="020B0606030504020204" pitchFamily="34" charset="0"/>
                <a:ea typeface="Times New Roman" panose="02020603050405020304" pitchFamily="18" charset="0"/>
                <a:cs typeface="Calibri" panose="020F0502020204030204" pitchFamily="34" charset="0"/>
              </a:rPr>
              <a:t>review, evaluate, and make recommendations about local practices (community-based corrections and jail overcrowding)</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lvl="0" indent="0">
              <a:spcBef>
                <a:spcPts val="0"/>
              </a:spcBef>
              <a:spcAft>
                <a:spcPts val="0"/>
              </a:spcAft>
              <a:buSzPts val="1000"/>
              <a:buNone/>
              <a:tabLst>
                <a:tab pos="457200" algn="l"/>
              </a:tabLst>
            </a:pPr>
            <a:r>
              <a:rPr lang="en-US" dirty="0">
                <a:effectLst/>
                <a:latin typeface="Open Sans" panose="020B0606030504020204" pitchFamily="34" charset="0"/>
                <a:ea typeface="Times New Roman" panose="02020603050405020304" pitchFamily="18" charset="0"/>
                <a:cs typeface="Calibri" panose="020F0502020204030204" pitchFamily="34" charset="0"/>
              </a:rPr>
              <a:t>compile reports as directed by the State JRAC</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lvl="0" indent="0">
              <a:spcBef>
                <a:spcPts val="0"/>
              </a:spcBef>
              <a:spcAft>
                <a:spcPts val="0"/>
              </a:spcAft>
              <a:buSzPts val="1000"/>
              <a:buNone/>
              <a:tabLst>
                <a:tab pos="457200" algn="l"/>
              </a:tabLst>
            </a:pPr>
            <a:r>
              <a:rPr lang="en-US" dirty="0">
                <a:effectLst/>
                <a:latin typeface="Open Sans" panose="020B0606030504020204" pitchFamily="34" charset="0"/>
                <a:ea typeface="Times New Roman" panose="02020603050405020304" pitchFamily="18" charset="0"/>
                <a:cs typeface="Calibri" panose="020F0502020204030204" pitchFamily="34" charset="0"/>
              </a:rPr>
              <a:t>communicate with the State JRAC to establish and implement best practices and to ensure consistent collection and reporting of data</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dirty="0">
                <a:effectLst/>
                <a:latin typeface="Open Sans" panose="020B0606030504020204" pitchFamily="34" charset="0"/>
                <a:ea typeface="Calibri" panose="020F0502020204030204" pitchFamily="34" charset="0"/>
                <a:cs typeface="Calibri" panose="020F0502020204030204" pitchFamily="34" charset="0"/>
              </a:rPr>
              <a:t> </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dirty="0">
                <a:effectLst/>
                <a:latin typeface="Open Sans" panose="020B0606030504020204" pitchFamily="34" charset="0"/>
                <a:ea typeface="Calibri" panose="020F0502020204030204" pitchFamily="34" charset="0"/>
                <a:cs typeface="Calibri" panose="020F0502020204030204" pitchFamily="34" charset="0"/>
              </a:rPr>
              <a:t>The Whitley County Community Corrections Advisory Board serves as the local JRAC.  At the December Board meeting it was decided that staff will work on mapping the local criminal justice system and provide quarterly updates. Staff will be using the Sequential Intercept Model (SIM) to assist with the process.  This tool will build on the work completed through the Whitley County Community Foundation’s Next Level Whitley County Project.  Members of the Community Corrections staff will be reaching out to justice and community partners to assist with the process.  Below are some of the identified community partners. </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dirty="0">
                <a:effectLst/>
                <a:latin typeface="Open Sans" panose="020B0606030504020204" pitchFamily="34" charset="0"/>
                <a:ea typeface="Calibri" panose="020F0502020204030204" pitchFamily="34" charset="0"/>
                <a:cs typeface="Calibri" panose="020F0502020204030204" pitchFamily="34" charset="0"/>
              </a:rPr>
              <a:t> </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dirty="0">
                <a:effectLst/>
                <a:latin typeface="Open Sans" panose="020B0606030504020204" pitchFamily="34" charset="0"/>
                <a:ea typeface="Calibri" panose="020F0502020204030204" pitchFamily="34" charset="0"/>
                <a:cs typeface="Calibri" panose="020F0502020204030204" pitchFamily="34" charset="0"/>
              </a:rPr>
              <a:t>Community Partners:</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Mission 25</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Whitley County Community Foundation</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Parkview Behavioral Health/Park Center</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Bowen Center</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Health Department</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Hospital( Emergency Room) </a:t>
            </a:r>
          </a:p>
          <a:p>
            <a:pPr marL="342900" marR="0" lvl="0" indent="-342900">
              <a:spcBef>
                <a:spcPts val="0"/>
              </a:spcBef>
              <a:spcAft>
                <a:spcPts val="0"/>
              </a:spcAft>
              <a:buFont typeface="Symbol" panose="05050102010706020507" pitchFamily="18" charset="2"/>
              <a:buChar char=""/>
            </a:pPr>
            <a:r>
              <a:rPr lang="en-US" dirty="0">
                <a:effectLst/>
                <a:latin typeface="Verdana" panose="020B0604030504040204" pitchFamily="34" charset="0"/>
                <a:ea typeface="Calibri" panose="020F0502020204030204" pitchFamily="34" charset="0"/>
                <a:cs typeface="Calibri" panose="020F0502020204030204" pitchFamily="34" charset="0"/>
              </a:rPr>
              <a:t>County Commissioners</a:t>
            </a:r>
          </a:p>
          <a:p>
            <a:pPr marL="342900" marR="0" lvl="0" indent="-342900">
              <a:spcBef>
                <a:spcPts val="0"/>
              </a:spcBef>
              <a:spcAft>
                <a:spcPts val="0"/>
              </a:spcAft>
              <a:buFont typeface="Symbol" panose="05050102010706020507" pitchFamily="18" charset="2"/>
              <a:buChar char=""/>
            </a:pPr>
            <a:r>
              <a:rPr lang="en-US" dirty="0">
                <a:effectLst/>
                <a:latin typeface="Verdana" panose="020B0604030504040204" pitchFamily="34" charset="0"/>
                <a:ea typeface="Calibri" panose="020F0502020204030204" pitchFamily="34" charset="0"/>
                <a:cs typeface="Calibri" panose="020F0502020204030204" pitchFamily="34" charset="0"/>
              </a:rPr>
              <a:t>County Council </a:t>
            </a:r>
          </a:p>
          <a:p>
            <a:pPr marL="342900" marR="0" lvl="0" indent="-342900">
              <a:spcBef>
                <a:spcPts val="0"/>
              </a:spcBef>
              <a:spcAft>
                <a:spcPts val="0"/>
              </a:spcAft>
              <a:buFont typeface="Symbol" panose="05050102010706020507" pitchFamily="18" charset="2"/>
              <a:buChar char=""/>
            </a:pPr>
            <a:r>
              <a:rPr lang="en-US" dirty="0">
                <a:latin typeface="Verdana" panose="020B0604030504040204" pitchFamily="34" charset="0"/>
                <a:ea typeface="Calibri" panose="020F0502020204030204" pitchFamily="34" charset="0"/>
                <a:cs typeface="Calibri" panose="020F0502020204030204" pitchFamily="34" charset="0"/>
              </a:rPr>
              <a:t>Live Heal Grow</a:t>
            </a:r>
          </a:p>
          <a:p>
            <a:pPr marL="342900" marR="0" lvl="0" indent="-342900">
              <a:spcBef>
                <a:spcPts val="0"/>
              </a:spcBef>
              <a:spcAft>
                <a:spcPts val="0"/>
              </a:spcAft>
              <a:buFont typeface="Symbol" panose="05050102010706020507" pitchFamily="18" charset="2"/>
              <a:buChar char=""/>
            </a:pPr>
            <a:r>
              <a:rPr lang="en-US" dirty="0">
                <a:effectLst/>
                <a:latin typeface="Verdana" panose="020B0604030504040204" pitchFamily="34" charset="0"/>
                <a:ea typeface="Calibri" panose="020F0502020204030204" pitchFamily="34" charset="0"/>
                <a:cs typeface="Calibri" panose="020F0502020204030204" pitchFamily="34" charset="0"/>
              </a:rPr>
              <a:t>Purdue Extension</a:t>
            </a:r>
          </a:p>
          <a:p>
            <a:pPr marL="0" marR="0">
              <a:spcBef>
                <a:spcPts val="0"/>
              </a:spcBef>
              <a:spcAft>
                <a:spcPts val="0"/>
              </a:spcAft>
            </a:pPr>
            <a:r>
              <a:rPr lang="en-US" dirty="0">
                <a:effectLst/>
                <a:latin typeface="Open Sans" panose="020B0606030504020204" pitchFamily="34" charset="0"/>
                <a:ea typeface="Calibri" panose="020F0502020204030204" pitchFamily="34" charset="0"/>
                <a:cs typeface="Calibri" panose="020F0502020204030204" pitchFamily="34" charset="0"/>
              </a:rPr>
              <a:t> </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dirty="0">
                <a:effectLst/>
                <a:latin typeface="Open Sans" panose="020B0606030504020204" pitchFamily="34" charset="0"/>
                <a:ea typeface="Calibri" panose="020F0502020204030204" pitchFamily="34" charset="0"/>
                <a:cs typeface="Calibri" panose="020F0502020204030204" pitchFamily="34" charset="0"/>
              </a:rPr>
              <a:t>Justice Partners:</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Circuit and Superior Court</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CCPD and WCSD Dispatch</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Prosecutor</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Public Defender</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Probation</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dirty="0">
                <a:effectLst/>
                <a:latin typeface="Open Sans" panose="020B0606030504020204" pitchFamily="34" charset="0"/>
                <a:ea typeface="Times New Roman" panose="02020603050405020304" pitchFamily="18" charset="0"/>
                <a:cs typeface="Calibri" panose="020F0502020204030204" pitchFamily="34" charset="0"/>
              </a:rPr>
              <a:t>Jail</a:t>
            </a:r>
            <a:endParaRPr lang="en-US" dirty="0">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000" dirty="0">
                <a:effectLst/>
                <a:latin typeface="Open Sans" panose="020B0606030504020204" pitchFamily="34" charset="0"/>
                <a:ea typeface="Times New Roman" panose="02020603050405020304" pitchFamily="18" charset="0"/>
                <a:cs typeface="Calibri" panose="020F0502020204030204" pitchFamily="34" charset="0"/>
              </a:rPr>
              <a:t>Community Corrections</a:t>
            </a:r>
            <a:endParaRPr lang="en-US" sz="2000" dirty="0">
              <a:effectLst/>
              <a:latin typeface="Verdana" panose="020B060403050404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4562125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4E9D0-945F-5447-AA10-2197CD520383}"/>
              </a:ext>
            </a:extLst>
          </p:cNvPr>
          <p:cNvSpPr>
            <a:spLocks noGrp="1"/>
          </p:cNvSpPr>
          <p:nvPr>
            <p:ph type="title"/>
          </p:nvPr>
        </p:nvSpPr>
        <p:spPr/>
        <p:txBody>
          <a:bodyPr/>
          <a:lstStyle/>
          <a:p>
            <a:r>
              <a:rPr lang="en-US" dirty="0"/>
              <a:t>Next Level Whitley County Project</a:t>
            </a:r>
          </a:p>
        </p:txBody>
      </p:sp>
      <p:sp>
        <p:nvSpPr>
          <p:cNvPr id="3" name="Content Placeholder 2">
            <a:extLst>
              <a:ext uri="{FF2B5EF4-FFF2-40B4-BE49-F238E27FC236}">
                <a16:creationId xmlns:a16="http://schemas.microsoft.com/office/drawing/2014/main" id="{8313AEE3-BEA6-2460-A839-33E71D354727}"/>
              </a:ext>
            </a:extLst>
          </p:cNvPr>
          <p:cNvSpPr>
            <a:spLocks noGrp="1"/>
          </p:cNvSpPr>
          <p:nvPr>
            <p:ph idx="1"/>
          </p:nvPr>
        </p:nvSpPr>
        <p:spPr>
          <a:xfrm>
            <a:off x="840907" y="2211653"/>
            <a:ext cx="10058400" cy="3760891"/>
          </a:xfrm>
        </p:spPr>
        <p:txBody>
          <a:bodyPr>
            <a:normAutofit fontScale="47500" lnSpcReduction="20000"/>
          </a:bodyPr>
          <a:lstStyle/>
          <a:p>
            <a:pPr marL="0" marR="0">
              <a:spcBef>
                <a:spcPts val="0"/>
              </a:spcBef>
              <a:spcAft>
                <a:spcPts val="0"/>
              </a:spcAft>
            </a:pPr>
            <a:endParaRPr lang="en-US" sz="18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b="1" dirty="0">
                <a:solidFill>
                  <a:schemeClr val="accent1"/>
                </a:solidFill>
                <a:effectLst/>
                <a:latin typeface="Century Gothic" panose="020B0502020202020204" pitchFamily="34" charset="0"/>
                <a:ea typeface="Calibri" panose="020F0502020204030204" pitchFamily="34" charset="0"/>
              </a:rPr>
              <a:t>July 2017:</a:t>
            </a:r>
            <a:endParaRPr lang="en-US" sz="1800" dirty="0">
              <a:solidFill>
                <a:schemeClr val="accent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effectLst/>
                <a:latin typeface="Century Gothic" panose="020B0502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entury Gothic" panose="020B0502020202020204" pitchFamily="34" charset="0"/>
                <a:ea typeface="Calibri" panose="020F0502020204030204" pitchFamily="34" charset="0"/>
              </a:rPr>
              <a:t>Indiana Department of Correction State Jail Inspector directed County Commissioners to develop a Plan of Action to address the jail overcrowding.</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1800" dirty="0">
                <a:effectLst/>
                <a:latin typeface="Century Gothic" panose="020B0502020202020204" pitchFamily="34" charset="0"/>
                <a:ea typeface="Calibri" panose="020F0502020204030204" pitchFamily="34" charset="0"/>
              </a:rPr>
              <a:t>County Commissioners appointed a Jail Task Force Committee.</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800" b="1" dirty="0">
              <a:solidFill>
                <a:srgbClr val="000000"/>
              </a:solidFill>
              <a:latin typeface="Century Gothic" panose="020B050202020202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8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b="1" dirty="0">
                <a:solidFill>
                  <a:schemeClr val="accent1">
                    <a:lumMod val="75000"/>
                  </a:schemeClr>
                </a:solidFill>
                <a:effectLst/>
                <a:latin typeface="Century Gothic" panose="020B0502020202020204" pitchFamily="34" charset="0"/>
                <a:ea typeface="Calibri" panose="020F0502020204030204" pitchFamily="34" charset="0"/>
                <a:cs typeface="Calibri" panose="020F0502020204030204" pitchFamily="34" charset="0"/>
              </a:rPr>
              <a:t>April 2018: Next Level Whitley County</a:t>
            </a:r>
            <a:endParaRPr lang="en-US" sz="1800" dirty="0">
              <a:solidFill>
                <a:schemeClr val="accent1">
                  <a:lumMod val="75000"/>
                </a:schemeClr>
              </a:solidFill>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b="1"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lgn="just">
              <a:spcBef>
                <a:spcPts val="0"/>
              </a:spcBef>
              <a:spcAft>
                <a:spcPts val="0"/>
              </a:spcAft>
              <a:buFont typeface="Symbol" panose="05050102010706020507" pitchFamily="18" charset="2"/>
              <a:buChar char=""/>
            </a:pPr>
            <a:r>
              <a:rPr lang="en-US" sz="1800" dirty="0">
                <a:effectLst/>
                <a:latin typeface="Century Gothic" panose="020B0502020202020204" pitchFamily="34" charset="0"/>
                <a:ea typeface="Times New Roman" panose="02020603050405020304" pitchFamily="18" charset="0"/>
              </a:rPr>
              <a:t>In April of 2018, the Community Foundation of Whitley County (CFWC) held a community forum called </a:t>
            </a:r>
            <a:r>
              <a:rPr lang="en-US" sz="1800" i="1" dirty="0">
                <a:effectLst/>
                <a:latin typeface="Century Gothic" panose="020B0502020202020204" pitchFamily="34" charset="0"/>
                <a:ea typeface="Times New Roman" panose="02020603050405020304" pitchFamily="18" charset="0"/>
              </a:rPr>
              <a:t>What Whitley Needs</a:t>
            </a:r>
            <a:r>
              <a:rPr lang="en-US" sz="1800" dirty="0">
                <a:effectLst/>
                <a:latin typeface="Century Gothic" panose="020B0502020202020204" pitchFamily="34" charset="0"/>
                <a:ea typeface="Times New Roman" panose="02020603050405020304" pitchFamily="18" charset="0"/>
              </a:rPr>
              <a:t>. More than 100 people attended and participated in round table discussion to prioritize community needs. The participants represented a wide range of stakeholders – community leaders, elected officials, service providers, educators, donors, law enforcement officials, employers, and economic development professionals. At the end of the forum, participants were asked to complete a survey card ranking which local needs should be a priority for CFWC. The survey gave sixteen options and asked participants to rank their top three choices. Mental health was the overall first choice, followed by vocational and career training in second, substance abuse in third and jail overcrowding and recidivism a close fourth. The survey responses were fueled by a fifteen-month period of catastrophic challenges presenting themselves throughout the county.</a:t>
            </a:r>
            <a:endParaRPr lang="en-US" sz="18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800" dirty="0">
                <a:solidFill>
                  <a:srgbClr val="000000"/>
                </a:solidFill>
                <a:effectLst/>
                <a:latin typeface="Century Gothic" panose="020B050202020202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endParaRPr>
          </a:p>
          <a:p>
            <a:pPr marL="342900" marR="0" lvl="0" indent="-342900" algn="just">
              <a:spcBef>
                <a:spcPts val="0"/>
              </a:spcBef>
              <a:spcAft>
                <a:spcPts val="0"/>
              </a:spcAft>
              <a:buFont typeface="Symbol" panose="05050102010706020507" pitchFamily="18" charset="2"/>
              <a:buChar char=""/>
            </a:pPr>
            <a:r>
              <a:rPr lang="en-US" sz="1800" dirty="0">
                <a:effectLst/>
                <a:latin typeface="Century Gothic" panose="020B0502020202020204" pitchFamily="34" charset="0"/>
                <a:ea typeface="Times New Roman" panose="02020603050405020304" pitchFamily="18" charset="0"/>
              </a:rPr>
              <a:t>The message was clear. </a:t>
            </a:r>
            <a:r>
              <a:rPr lang="en-US" sz="1800" b="1" i="1" dirty="0">
                <a:effectLst/>
                <a:latin typeface="Century Gothic" panose="020B0502020202020204" pitchFamily="34" charset="0"/>
                <a:ea typeface="Times New Roman" panose="02020603050405020304" pitchFamily="18" charset="0"/>
              </a:rPr>
              <a:t>We have a mental health and addiction crisis that is flooding our jail, destroying vulnerable families, and exposing young children to some of the worst trauma imaginable. It is infecting our schools and impacting our ability to provide the workforce our economy needs. For our community to continue to grow, we need all our families to be healthy and productive.</a:t>
            </a:r>
            <a:r>
              <a:rPr lang="en-US" sz="1800" dirty="0">
                <a:effectLst/>
                <a:latin typeface="Century Gothic" panose="020B0502020202020204" pitchFamily="34" charset="0"/>
                <a:ea typeface="Times New Roman" panose="02020603050405020304" pitchFamily="18" charset="0"/>
              </a:rPr>
              <a:t> The CFWC has been tasked with the greatest leadership challenge in our modern history, and the greatest opportunity to make life changing, inter-generational impact for all.</a:t>
            </a:r>
            <a:endParaRPr lang="en-US" sz="1800" dirty="0">
              <a:effectLst/>
              <a:latin typeface="Calibri" panose="020F0502020204030204" pitchFamily="34" charset="0"/>
              <a:ea typeface="Calibri" panose="020F0502020204030204" pitchFamily="34" charset="0"/>
            </a:endParaRPr>
          </a:p>
          <a:p>
            <a:pPr marR="0" indent="0" algn="just">
              <a:spcBef>
                <a:spcPts val="0"/>
              </a:spcBef>
              <a:spcAft>
                <a:spcPts val="0"/>
              </a:spcAft>
              <a:buNone/>
            </a:pPr>
            <a:r>
              <a:rPr lang="en-US" sz="1800" dirty="0">
                <a:effectLst/>
                <a:latin typeface="Century Gothic" panose="020B0502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342900" marR="0" lvl="0" indent="-342900" algn="just">
              <a:spcBef>
                <a:spcPts val="0"/>
              </a:spcBef>
              <a:spcAft>
                <a:spcPts val="0"/>
              </a:spcAft>
              <a:buFont typeface="Symbol" panose="05050102010706020507" pitchFamily="18" charset="2"/>
              <a:buChar char=""/>
            </a:pPr>
            <a:r>
              <a:rPr lang="en-US" sz="1800" dirty="0">
                <a:effectLst/>
                <a:latin typeface="Century Gothic" panose="020B0502020202020204" pitchFamily="34" charset="0"/>
                <a:ea typeface="Times New Roman" panose="02020603050405020304" pitchFamily="18" charset="0"/>
              </a:rPr>
              <a:t>Immediately following the forum, CFWC took aim and coordinated a strategic community framework known as </a:t>
            </a:r>
            <a:r>
              <a:rPr lang="en-US" sz="1800" i="1" dirty="0">
                <a:effectLst/>
                <a:latin typeface="Century Gothic" panose="020B0502020202020204" pitchFamily="34" charset="0"/>
                <a:ea typeface="Times New Roman" panose="02020603050405020304" pitchFamily="18" charset="0"/>
              </a:rPr>
              <a:t>Next Level Whitley County.</a:t>
            </a:r>
            <a:r>
              <a:rPr lang="en-US" sz="1800" dirty="0">
                <a:effectLst/>
                <a:latin typeface="Century Gothic" panose="020B0502020202020204" pitchFamily="34" charset="0"/>
                <a:ea typeface="Times New Roman" panose="02020603050405020304" pitchFamily="18" charset="0"/>
              </a:rPr>
              <a:t> The goals of this work include reducing jail recidivism, addressing employment shortages in our manufacturing community, and combating the growing burden on social service organizations who are seeing increased trauma in our youth. Unprecedented partners came to the table - elected officials, corrections leaders, judges, service providers, educators, funders, employers, and healthcare professionals - to work under an umbrella framework free from silos, egos, or agendas.  Our guiding framework is illustrated with an umbrella.</a:t>
            </a:r>
            <a:endParaRPr lang="en-US" sz="1800" dirty="0">
              <a:effectLst/>
              <a:latin typeface="Calibri" panose="020F0502020204030204" pitchFamily="34" charset="0"/>
              <a:ea typeface="Calibri" panose="020F0502020204030204" pitchFamily="34" charset="0"/>
            </a:endParaRPr>
          </a:p>
          <a:p>
            <a:pPr marL="342900" marR="0" lvl="0" indent="-342900" algn="just">
              <a:spcBef>
                <a:spcPts val="0"/>
              </a:spcBef>
              <a:spcAft>
                <a:spcPts val="0"/>
              </a:spcAft>
              <a:buFont typeface="Symbol" panose="05050102010706020507" pitchFamily="18" charset="2"/>
              <a:buChar char=""/>
            </a:pPr>
            <a:r>
              <a:rPr lang="en-US" sz="1800" dirty="0">
                <a:effectLst/>
                <a:latin typeface="Century Gothic" panose="020B0502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245310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FFEB1-358A-D1BE-161C-163C4DB356CF}"/>
              </a:ext>
            </a:extLst>
          </p:cNvPr>
          <p:cNvSpPr>
            <a:spLocks noGrp="1"/>
          </p:cNvSpPr>
          <p:nvPr>
            <p:ph type="title"/>
          </p:nvPr>
        </p:nvSpPr>
        <p:spPr/>
        <p:txBody>
          <a:bodyPr/>
          <a:lstStyle/>
          <a:p>
            <a:r>
              <a:rPr lang="en-US" dirty="0"/>
              <a:t>Next Level Whitley County Project</a:t>
            </a:r>
          </a:p>
        </p:txBody>
      </p:sp>
      <p:sp>
        <p:nvSpPr>
          <p:cNvPr id="3" name="Content Placeholder 2">
            <a:extLst>
              <a:ext uri="{FF2B5EF4-FFF2-40B4-BE49-F238E27FC236}">
                <a16:creationId xmlns:a16="http://schemas.microsoft.com/office/drawing/2014/main" id="{93BF1CF9-346A-4065-FDF6-166B26F2384E}"/>
              </a:ext>
            </a:extLst>
          </p:cNvPr>
          <p:cNvSpPr>
            <a:spLocks noGrp="1"/>
          </p:cNvSpPr>
          <p:nvPr>
            <p:ph idx="1"/>
          </p:nvPr>
        </p:nvSpPr>
        <p:spPr>
          <a:xfrm>
            <a:off x="700755" y="2108201"/>
            <a:ext cx="10622423" cy="3950767"/>
          </a:xfrm>
        </p:spPr>
        <p:txBody>
          <a:bodyPr>
            <a:normAutofit fontScale="25000" lnSpcReduction="20000"/>
          </a:bodyPr>
          <a:lstStyle/>
          <a:p>
            <a:pPr marL="0" marR="0" algn="just">
              <a:spcBef>
                <a:spcPts val="0"/>
              </a:spcBef>
              <a:spcAft>
                <a:spcPts val="0"/>
              </a:spcAft>
            </a:pPr>
            <a:r>
              <a:rPr lang="en-US" sz="4000" dirty="0">
                <a:effectLst/>
                <a:latin typeface="Century Gothic" panose="020B0502020202020204" pitchFamily="34" charset="0"/>
                <a:ea typeface="Calibri" panose="020F0502020204030204" pitchFamily="34" charset="0"/>
              </a:rPr>
              <a:t>Several important outcomes have resulted through the </a:t>
            </a:r>
            <a:r>
              <a:rPr lang="en-US" sz="4000" i="1" dirty="0">
                <a:effectLst/>
                <a:latin typeface="Century Gothic" panose="020B0502020202020204" pitchFamily="34" charset="0"/>
                <a:ea typeface="Calibri" panose="020F0502020204030204" pitchFamily="34" charset="0"/>
              </a:rPr>
              <a:t>Next Level Whitley County</a:t>
            </a:r>
            <a:r>
              <a:rPr lang="en-US" sz="4000" dirty="0">
                <a:effectLst/>
                <a:latin typeface="Century Gothic" panose="020B0502020202020204" pitchFamily="34" charset="0"/>
                <a:ea typeface="Calibri" panose="020F0502020204030204" pitchFamily="34" charset="0"/>
              </a:rPr>
              <a:t> initiative:</a:t>
            </a:r>
            <a:endParaRPr lang="en-US" sz="4000" dirty="0">
              <a:effectLst/>
              <a:latin typeface="Calibri" panose="020F0502020204030204" pitchFamily="34" charset="0"/>
              <a:ea typeface="Calibri" panose="020F0502020204030204" pitchFamily="34" charset="0"/>
            </a:endParaRPr>
          </a:p>
          <a:p>
            <a:pPr marL="342900" marR="0" lvl="0" indent="-342900" algn="just">
              <a:spcBef>
                <a:spcPts val="0"/>
              </a:spcBef>
              <a:spcAft>
                <a:spcPts val="800"/>
              </a:spcAft>
              <a:buFont typeface="Symbol" panose="05050102010706020507" pitchFamily="18" charset="2"/>
              <a:buChar char=""/>
            </a:pPr>
            <a:r>
              <a:rPr lang="en-US" sz="4000" dirty="0">
                <a:effectLst/>
                <a:latin typeface="Century Gothic" panose="020B0502020202020204" pitchFamily="34" charset="0"/>
                <a:ea typeface="Calibri" panose="020F0502020204030204" pitchFamily="34" charset="0"/>
              </a:rPr>
              <a:t>Miami Village – In May of 2018, funding was approved for up to 30 Miami Village children to attend the local YMCA summer day camp program, providing them a safe environment and meals from 6:00 am to 6:00 pm Monday through Friday.  Funding was renewed for 2019 and 2020 with plans to incorporate an on-site, licensed counselor.  Additionally, CFWC worked with the owners of the trailer park to secure free space for a community center. Whitley Manufacturing, a local producer of temporary, portable buildings, fabricated a mobile unit that has been donated as the community center building.  CFWC granted $30,000 to Mission 25 to provide programs and services in the Community Center.</a:t>
            </a:r>
            <a:endParaRPr lang="en-US" sz="4000" dirty="0">
              <a:effectLst/>
              <a:latin typeface="Calibri" panose="020F0502020204030204" pitchFamily="34" charset="0"/>
              <a:ea typeface="Calibri" panose="020F0502020204030204" pitchFamily="34" charset="0"/>
            </a:endParaRPr>
          </a:p>
          <a:p>
            <a:pPr marL="342900" marR="0" lvl="0" indent="-342900" algn="just">
              <a:spcBef>
                <a:spcPts val="0"/>
              </a:spcBef>
              <a:spcAft>
                <a:spcPts val="800"/>
              </a:spcAft>
              <a:buFont typeface="Symbol" panose="05050102010706020507" pitchFamily="18" charset="2"/>
              <a:buChar char=""/>
            </a:pPr>
            <a:r>
              <a:rPr lang="en-US" sz="4000" dirty="0">
                <a:effectLst/>
                <a:latin typeface="Century Gothic" panose="020B0502020202020204" pitchFamily="34" charset="0"/>
                <a:ea typeface="Calibri" panose="020F0502020204030204" pitchFamily="34" charset="0"/>
              </a:rPr>
              <a:t>The idle middle school building was re-opened in August 2020 as the Whitko Career Academy (WCA), offering job training and certifications to adult students, incarcerated individuals, and high school students. In February 2020, WCA earned the largest career ladder grant in the state of Indiana, awarding the school $486,250 in new funding.  CFWC made a grant in the amount of $40,000 toward the development of the Academy. Newly endowed 80/20 Foundation has committed $400,000 to WCA and is looking to be a long-term funding partner for the school.</a:t>
            </a:r>
            <a:endParaRPr lang="en-US" sz="4000" dirty="0">
              <a:effectLst/>
              <a:latin typeface="Calibri" panose="020F0502020204030204" pitchFamily="34" charset="0"/>
              <a:ea typeface="Calibri" panose="020F0502020204030204" pitchFamily="34" charset="0"/>
            </a:endParaRPr>
          </a:p>
          <a:p>
            <a:pPr marL="342900" marR="0" lvl="0" indent="-342900" algn="just">
              <a:spcBef>
                <a:spcPts val="0"/>
              </a:spcBef>
              <a:spcAft>
                <a:spcPts val="800"/>
              </a:spcAft>
              <a:buFont typeface="Symbol" panose="05050102010706020507" pitchFamily="18" charset="2"/>
              <a:buChar char=""/>
            </a:pPr>
            <a:r>
              <a:rPr lang="en-US" sz="4000" dirty="0">
                <a:effectLst/>
                <a:latin typeface="Century Gothic" panose="020B0502020202020204" pitchFamily="34" charset="0"/>
                <a:ea typeface="Calibri" panose="020F0502020204030204" pitchFamily="34" charset="0"/>
              </a:rPr>
              <a:t>In June of 2019, CFWC and corrections officials worked with elected officials to draft a new Local Option Income Tax (LOIT) to generate funds for expanded community corrections services.  LOIT will generate $1 million annually. </a:t>
            </a:r>
            <a:endParaRPr lang="en-US" sz="4000" dirty="0">
              <a:effectLst/>
              <a:latin typeface="Calibri" panose="020F0502020204030204" pitchFamily="34" charset="0"/>
              <a:ea typeface="Calibri" panose="020F0502020204030204" pitchFamily="34" charset="0"/>
            </a:endParaRPr>
          </a:p>
          <a:p>
            <a:pPr marL="342900" marR="0" lvl="0" indent="-342900" algn="just">
              <a:spcBef>
                <a:spcPts val="0"/>
              </a:spcBef>
              <a:spcAft>
                <a:spcPts val="800"/>
              </a:spcAft>
              <a:buFont typeface="Symbol" panose="05050102010706020507" pitchFamily="18" charset="2"/>
              <a:buChar char=""/>
            </a:pPr>
            <a:r>
              <a:rPr lang="en-US" sz="4000" dirty="0">
                <a:effectLst/>
                <a:latin typeface="Century Gothic" panose="020B0502020202020204" pitchFamily="34" charset="0"/>
                <a:ea typeface="Calibri" panose="020F0502020204030204" pitchFamily="34" charset="0"/>
              </a:rPr>
              <a:t>Parkview Behavioral Health-Park Center opened a treatment center and launched new mental health and substance abuse services, provided by licensed therapists. The therapeutic services will also be available to inmates in the jail and the work release center. </a:t>
            </a:r>
            <a:endParaRPr lang="en-US" sz="4000" dirty="0">
              <a:effectLst/>
              <a:latin typeface="Calibri" panose="020F0502020204030204" pitchFamily="34" charset="0"/>
              <a:ea typeface="Calibri" panose="020F0502020204030204" pitchFamily="34" charset="0"/>
            </a:endParaRPr>
          </a:p>
          <a:p>
            <a:pPr marL="342900" marR="0" lvl="0" indent="-342900" algn="just">
              <a:spcBef>
                <a:spcPts val="0"/>
              </a:spcBef>
              <a:spcAft>
                <a:spcPts val="800"/>
              </a:spcAft>
              <a:buFont typeface="Symbol" panose="05050102010706020507" pitchFamily="18" charset="2"/>
              <a:buChar char=""/>
            </a:pPr>
            <a:r>
              <a:rPr lang="en-US" sz="4000" dirty="0">
                <a:effectLst/>
                <a:latin typeface="Century Gothic" panose="020B0502020202020204" pitchFamily="34" charset="0"/>
                <a:ea typeface="Calibri" panose="020F0502020204030204" pitchFamily="34" charset="0"/>
              </a:rPr>
              <a:t>A Residential Re-Entry Program “therapeutic community’ substance abuse treatment model </a:t>
            </a:r>
            <a:r>
              <a:rPr lang="en-US" sz="4000" dirty="0">
                <a:latin typeface="Century Gothic" panose="020B0502020202020204" pitchFamily="34" charset="0"/>
                <a:ea typeface="Calibri" panose="020F0502020204030204" pitchFamily="34" charset="0"/>
              </a:rPr>
              <a:t>will be piloted </a:t>
            </a:r>
            <a:r>
              <a:rPr lang="en-US" sz="4000" dirty="0">
                <a:effectLst/>
                <a:latin typeface="Century Gothic" panose="020B0502020202020204" pitchFamily="34" charset="0"/>
                <a:ea typeface="Calibri" panose="020F0502020204030204" pitchFamily="34" charset="0"/>
              </a:rPr>
              <a:t>in the Whitley County Residential Work Release Center, targeting individuals who are returning to incarceration due to failed probation drug screens. This model was explored with assistance provided by LEI through a planning grant.</a:t>
            </a:r>
          </a:p>
          <a:p>
            <a:pPr marL="342900" marR="0" lvl="0" indent="-342900" algn="just">
              <a:spcBef>
                <a:spcPts val="0"/>
              </a:spcBef>
              <a:spcAft>
                <a:spcPts val="800"/>
              </a:spcAft>
              <a:buFont typeface="Symbol" panose="05050102010706020507" pitchFamily="18" charset="2"/>
              <a:buChar char=""/>
            </a:pPr>
            <a:r>
              <a:rPr lang="en-US" sz="4000" dirty="0">
                <a:latin typeface="Century Gothic" panose="020B0502020202020204" pitchFamily="34" charset="0"/>
                <a:ea typeface="Calibri" panose="020F0502020204030204" pitchFamily="34" charset="0"/>
              </a:rPr>
              <a:t>The County purchased 15 acres to build a new jail.  The plans include male and female pods for a Jail Chemical Addictions Program (JCAP)</a:t>
            </a:r>
          </a:p>
          <a:p>
            <a:pPr marL="342900" marR="0" lvl="0" indent="-342900" algn="just">
              <a:spcBef>
                <a:spcPts val="0"/>
              </a:spcBef>
              <a:spcAft>
                <a:spcPts val="800"/>
              </a:spcAft>
              <a:buFont typeface="Symbol" panose="05050102010706020507" pitchFamily="18" charset="2"/>
              <a:buChar char=""/>
            </a:pPr>
            <a:r>
              <a:rPr lang="en-US" sz="4000" dirty="0">
                <a:effectLst/>
                <a:latin typeface="Century Gothic" panose="020B0502020202020204" pitchFamily="34" charset="0"/>
                <a:ea typeface="Calibri" panose="020F0502020204030204" pitchFamily="34" charset="0"/>
              </a:rPr>
              <a:t>Mission 25 will be opening a Recovery Engagement Center. </a:t>
            </a:r>
            <a:r>
              <a:rPr lang="en-US" sz="4000" dirty="0">
                <a:effectLst/>
                <a:latin typeface="Open Sans Light" panose="020B0306030504020204" pitchFamily="34" charset="0"/>
                <a:ea typeface="Times New Roman" panose="02020603050405020304" pitchFamily="18" charset="0"/>
              </a:rPr>
              <a:t>A place to build a recovery community with access to ongoing recovery support groups, etc. All community mental health providers, criminal justice partners, employers, etc. can refer participants to the M25 PARC for recovery support. Likewise, we will refer individuals to community mental health providers.  </a:t>
            </a:r>
            <a:endParaRPr lang="en-US" sz="4000" dirty="0">
              <a:effectLst/>
              <a:latin typeface="Calibri" panose="020F0502020204030204" pitchFamily="34" charset="0"/>
              <a:ea typeface="Calibri" panose="020F0502020204030204" pitchFamily="34" charset="0"/>
            </a:endParaRPr>
          </a:p>
          <a:p>
            <a:pPr marL="914400" marR="0">
              <a:spcBef>
                <a:spcPts val="0"/>
              </a:spcBef>
              <a:spcAft>
                <a:spcPts val="0"/>
              </a:spcAft>
            </a:pPr>
            <a:r>
              <a:rPr lang="en-US" sz="1800" dirty="0">
                <a:effectLst/>
                <a:latin typeface="Open Sans Light" panose="020B0306030504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342900" marR="0" lvl="0" indent="-342900" algn="just">
              <a:spcBef>
                <a:spcPts val="0"/>
              </a:spcBef>
              <a:spcAft>
                <a:spcPts val="80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endParaRPr>
          </a:p>
          <a:p>
            <a:pPr marL="457200" marR="0">
              <a:spcBef>
                <a:spcPts val="0"/>
              </a:spcBef>
              <a:spcAft>
                <a:spcPts val="0"/>
              </a:spcAft>
            </a:pPr>
            <a:r>
              <a:rPr lang="en-US" sz="1800" b="1" dirty="0">
                <a:effectLst/>
                <a:latin typeface="Century Gothic" panose="020B050202020202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102976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3D0C0-2A57-D5DB-B447-FEC30B80351F}"/>
              </a:ext>
            </a:extLst>
          </p:cNvPr>
          <p:cNvSpPr>
            <a:spLocks noGrp="1"/>
          </p:cNvSpPr>
          <p:nvPr>
            <p:ph type="title"/>
          </p:nvPr>
        </p:nvSpPr>
        <p:spPr/>
        <p:txBody>
          <a:bodyPr/>
          <a:lstStyle/>
          <a:p>
            <a:r>
              <a:rPr lang="en-US" dirty="0"/>
              <a:t>Whitko Career Academy</a:t>
            </a:r>
          </a:p>
        </p:txBody>
      </p:sp>
      <p:sp>
        <p:nvSpPr>
          <p:cNvPr id="3" name="Content Placeholder 2">
            <a:extLst>
              <a:ext uri="{FF2B5EF4-FFF2-40B4-BE49-F238E27FC236}">
                <a16:creationId xmlns:a16="http://schemas.microsoft.com/office/drawing/2014/main" id="{56A605E7-D0D5-64EC-432D-D868312671D2}"/>
              </a:ext>
            </a:extLst>
          </p:cNvPr>
          <p:cNvSpPr>
            <a:spLocks noGrp="1"/>
          </p:cNvSpPr>
          <p:nvPr>
            <p:ph idx="1"/>
          </p:nvPr>
        </p:nvSpPr>
        <p:spPr>
          <a:xfrm>
            <a:off x="492416" y="2056926"/>
            <a:ext cx="10058400" cy="3760891"/>
          </a:xfrm>
        </p:spPr>
        <p:txBody>
          <a:bodyPr/>
          <a:lstStyle/>
          <a:p>
            <a:r>
              <a:rPr lang="en-US" dirty="0"/>
              <a:t>Winter 2022 Session 6 program participants graduated from the CNC machining class.</a:t>
            </a:r>
          </a:p>
          <a:p>
            <a:r>
              <a:rPr lang="en-US" dirty="0"/>
              <a:t>Fall 2022 Session 6 participants enrolled in CNC machining class. Graduation was held on January 24,2023.  Class had 100% attendance. </a:t>
            </a:r>
          </a:p>
          <a:p>
            <a:endParaRPr lang="en-US" dirty="0"/>
          </a:p>
        </p:txBody>
      </p:sp>
      <p:pic>
        <p:nvPicPr>
          <p:cNvPr id="6" name="Picture 5">
            <a:extLst>
              <a:ext uri="{FF2B5EF4-FFF2-40B4-BE49-F238E27FC236}">
                <a16:creationId xmlns:a16="http://schemas.microsoft.com/office/drawing/2014/main" id="{78194FDC-4D28-F482-ECEB-C8A66F56EDB9}"/>
              </a:ext>
            </a:extLst>
          </p:cNvPr>
          <p:cNvPicPr>
            <a:picLocks noChangeAspect="1"/>
          </p:cNvPicPr>
          <p:nvPr/>
        </p:nvPicPr>
        <p:blipFill>
          <a:blip r:embed="rId2"/>
          <a:stretch>
            <a:fillRect/>
          </a:stretch>
        </p:blipFill>
        <p:spPr>
          <a:xfrm>
            <a:off x="9164912" y="4606657"/>
            <a:ext cx="1385904" cy="1211160"/>
          </a:xfrm>
          <a:prstGeom prst="rect">
            <a:avLst/>
          </a:prstGeom>
        </p:spPr>
      </p:pic>
    </p:spTree>
    <p:extLst>
      <p:ext uri="{BB962C8B-B14F-4D97-AF65-F5344CB8AC3E}">
        <p14:creationId xmlns:p14="http://schemas.microsoft.com/office/powerpoint/2010/main" val="2731061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C3019-7F48-4876-E2C8-06D990EF9521}"/>
              </a:ext>
            </a:extLst>
          </p:cNvPr>
          <p:cNvSpPr>
            <a:spLocks noGrp="1"/>
          </p:cNvSpPr>
          <p:nvPr>
            <p:ph type="title"/>
          </p:nvPr>
        </p:nvSpPr>
        <p:spPr/>
        <p:txBody>
          <a:bodyPr/>
          <a:lstStyle/>
          <a:p>
            <a:r>
              <a:rPr lang="en-US" dirty="0"/>
              <a:t>New Program component: Residential Re-Entry recovery Program</a:t>
            </a:r>
          </a:p>
        </p:txBody>
      </p:sp>
      <p:sp>
        <p:nvSpPr>
          <p:cNvPr id="3" name="Content Placeholder 2">
            <a:extLst>
              <a:ext uri="{FF2B5EF4-FFF2-40B4-BE49-F238E27FC236}">
                <a16:creationId xmlns:a16="http://schemas.microsoft.com/office/drawing/2014/main" id="{670683FE-D4A7-6F63-4C46-87CB9D828D39}"/>
              </a:ext>
            </a:extLst>
          </p:cNvPr>
          <p:cNvSpPr>
            <a:spLocks noGrp="1"/>
          </p:cNvSpPr>
          <p:nvPr>
            <p:ph idx="1"/>
          </p:nvPr>
        </p:nvSpPr>
        <p:spPr/>
        <p:txBody>
          <a:bodyPr>
            <a:normAutofit fontScale="92500" lnSpcReduction="20000"/>
          </a:bodyPr>
          <a:lstStyle/>
          <a:p>
            <a:r>
              <a:rPr lang="en-US" dirty="0"/>
              <a:t>Program participants will be matched with a treatment plan and supervision that addresses their specific recovery needs. Offering a full continuum of care services.</a:t>
            </a:r>
          </a:p>
          <a:p>
            <a:r>
              <a:rPr lang="en-US" dirty="0"/>
              <a:t>Provides a recovery-based environment that promotes structure, accountability, development of coping skills, and emotional support for offenders seeking change and recovery.</a:t>
            </a:r>
          </a:p>
          <a:p>
            <a:r>
              <a:rPr lang="en-US" dirty="0"/>
              <a:t>Assigned staff will monitor the treatment plan. Staff will provide bi-weekly progress reports to Screening Committee.  </a:t>
            </a:r>
          </a:p>
          <a:p>
            <a:r>
              <a:rPr lang="en-US" dirty="0"/>
              <a:t>Screening Committee will prepare recommendations to transition participants to next level of supervision. </a:t>
            </a:r>
          </a:p>
          <a:p>
            <a:endParaRPr lang="en-US" dirty="0"/>
          </a:p>
        </p:txBody>
      </p:sp>
    </p:spTree>
    <p:extLst>
      <p:ext uri="{BB962C8B-B14F-4D97-AF65-F5344CB8AC3E}">
        <p14:creationId xmlns:p14="http://schemas.microsoft.com/office/powerpoint/2010/main" val="3956929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BE627-8434-4C27-9B85-8862AB3A75F7}"/>
              </a:ext>
            </a:extLst>
          </p:cNvPr>
          <p:cNvSpPr>
            <a:spLocks noGrp="1"/>
          </p:cNvSpPr>
          <p:nvPr>
            <p:ph type="title"/>
          </p:nvPr>
        </p:nvSpPr>
        <p:spPr/>
        <p:txBody>
          <a:bodyPr>
            <a:normAutofit/>
          </a:bodyPr>
          <a:lstStyle/>
          <a:p>
            <a:r>
              <a:rPr lang="en-US" sz="3200" b="1" dirty="0">
                <a:solidFill>
                  <a:schemeClr val="accent4"/>
                </a:solidFill>
              </a:rPr>
              <a:t>Justice Partners Continuum of Care Model</a:t>
            </a:r>
          </a:p>
        </p:txBody>
      </p:sp>
      <p:pic>
        <p:nvPicPr>
          <p:cNvPr id="8" name="Content Placeholder 7">
            <a:extLst>
              <a:ext uri="{FF2B5EF4-FFF2-40B4-BE49-F238E27FC236}">
                <a16:creationId xmlns:a16="http://schemas.microsoft.com/office/drawing/2014/main" id="{2DD91560-9EEC-3B32-EEE5-D88269411FB8}"/>
              </a:ext>
            </a:extLst>
          </p:cNvPr>
          <p:cNvPicPr>
            <a:picLocks noGrp="1" noChangeAspect="1"/>
          </p:cNvPicPr>
          <p:nvPr>
            <p:ph idx="1"/>
          </p:nvPr>
        </p:nvPicPr>
        <p:blipFill>
          <a:blip r:embed="rId2"/>
          <a:stretch>
            <a:fillRect/>
          </a:stretch>
        </p:blipFill>
        <p:spPr>
          <a:xfrm>
            <a:off x="1546789" y="2016125"/>
            <a:ext cx="8374878" cy="3449638"/>
          </a:xfrm>
        </p:spPr>
      </p:pic>
    </p:spTree>
    <p:extLst>
      <p:ext uri="{BB962C8B-B14F-4D97-AF65-F5344CB8AC3E}">
        <p14:creationId xmlns:p14="http://schemas.microsoft.com/office/powerpoint/2010/main" val="1865359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7EB47-6325-4BF6-8E2B-48021DDB5AEF}"/>
              </a:ext>
            </a:extLst>
          </p:cNvPr>
          <p:cNvSpPr>
            <a:spLocks noGrp="1"/>
          </p:cNvSpPr>
          <p:nvPr>
            <p:ph type="title"/>
          </p:nvPr>
        </p:nvSpPr>
        <p:spPr/>
        <p:txBody>
          <a:bodyPr/>
          <a:lstStyle/>
          <a:p>
            <a:r>
              <a:rPr lang="en-US" dirty="0"/>
              <a:t>Programming Chart</a:t>
            </a:r>
          </a:p>
        </p:txBody>
      </p:sp>
      <p:pic>
        <p:nvPicPr>
          <p:cNvPr id="6" name="Content Placeholder 5">
            <a:extLst>
              <a:ext uri="{FF2B5EF4-FFF2-40B4-BE49-F238E27FC236}">
                <a16:creationId xmlns:a16="http://schemas.microsoft.com/office/drawing/2014/main" id="{6A697AF5-D1B4-9967-077B-D19FA8CB5389}"/>
              </a:ext>
            </a:extLst>
          </p:cNvPr>
          <p:cNvPicPr>
            <a:picLocks noGrp="1" noChangeAspect="1"/>
          </p:cNvPicPr>
          <p:nvPr>
            <p:ph idx="1"/>
          </p:nvPr>
        </p:nvPicPr>
        <p:blipFill>
          <a:blip r:embed="rId2"/>
          <a:stretch>
            <a:fillRect/>
          </a:stretch>
        </p:blipFill>
        <p:spPr>
          <a:xfrm>
            <a:off x="1451579" y="1496291"/>
            <a:ext cx="9401147" cy="3969472"/>
          </a:xfrm>
        </p:spPr>
      </p:pic>
    </p:spTree>
    <p:extLst>
      <p:ext uri="{BB962C8B-B14F-4D97-AF65-F5344CB8AC3E}">
        <p14:creationId xmlns:p14="http://schemas.microsoft.com/office/powerpoint/2010/main" val="1054716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0E7EA-8005-4EF7-909B-D89F6E06AD7A}"/>
              </a:ext>
            </a:extLst>
          </p:cNvPr>
          <p:cNvSpPr>
            <a:spLocks noGrp="1"/>
          </p:cNvSpPr>
          <p:nvPr>
            <p:ph type="title"/>
          </p:nvPr>
        </p:nvSpPr>
        <p:spPr/>
        <p:txBody>
          <a:bodyPr>
            <a:normAutofit/>
          </a:bodyPr>
          <a:lstStyle/>
          <a:p>
            <a:r>
              <a:rPr lang="en-US" dirty="0"/>
              <a:t>Community Corrections levels of supervision</a:t>
            </a:r>
          </a:p>
        </p:txBody>
      </p:sp>
      <p:sp>
        <p:nvSpPr>
          <p:cNvPr id="3" name="Content Placeholder 2">
            <a:extLst>
              <a:ext uri="{FF2B5EF4-FFF2-40B4-BE49-F238E27FC236}">
                <a16:creationId xmlns:a16="http://schemas.microsoft.com/office/drawing/2014/main" id="{97A57B71-A7A5-47A6-B649-64EBE62C86F8}"/>
              </a:ext>
            </a:extLst>
          </p:cNvPr>
          <p:cNvSpPr>
            <a:spLocks noGrp="1"/>
          </p:cNvSpPr>
          <p:nvPr>
            <p:ph idx="1"/>
          </p:nvPr>
        </p:nvSpPr>
        <p:spPr/>
        <p:txBody>
          <a:bodyPr>
            <a:normAutofit/>
          </a:bodyPr>
          <a:lstStyle/>
          <a:p>
            <a:pPr marL="0" indent="0">
              <a:buNone/>
            </a:pPr>
            <a:r>
              <a:rPr lang="en-US" sz="1400" b="1" dirty="0">
                <a:solidFill>
                  <a:schemeClr val="accent2">
                    <a:lumMod val="75000"/>
                  </a:schemeClr>
                </a:solidFill>
              </a:rPr>
              <a:t>Community Service</a:t>
            </a:r>
            <a:r>
              <a:rPr lang="en-US" sz="1400" b="1" dirty="0"/>
              <a:t>: </a:t>
            </a:r>
            <a:r>
              <a:rPr lang="en-US" sz="1200" b="0" i="0" dirty="0">
                <a:solidFill>
                  <a:srgbClr val="202124"/>
                </a:solidFill>
                <a:effectLst/>
                <a:latin typeface="Roboto" panose="02000000000000000000" pitchFamily="2" charset="0"/>
              </a:rPr>
              <a:t> </a:t>
            </a:r>
            <a:r>
              <a:rPr lang="en-US" sz="1200" b="0" i="0" dirty="0">
                <a:effectLst/>
                <a:latin typeface="Roboto" panose="02000000000000000000" pitchFamily="2" charset="0"/>
              </a:rPr>
              <a:t>is </a:t>
            </a:r>
            <a:r>
              <a:rPr lang="en-US" sz="1200" i="0" dirty="0">
                <a:effectLst/>
                <a:latin typeface="Roboto" panose="02000000000000000000" pitchFamily="2" charset="0"/>
              </a:rPr>
              <a:t>a sentencing option or condition that places offenders in unpaid positions with nonprofit tax supported agencies to work a specified number of hours.</a:t>
            </a:r>
            <a:endParaRPr lang="en-US" sz="1400" dirty="0"/>
          </a:p>
          <a:p>
            <a:pPr marL="0" indent="0">
              <a:buNone/>
            </a:pPr>
            <a:r>
              <a:rPr lang="en-US" sz="1400" b="1" dirty="0">
                <a:solidFill>
                  <a:schemeClr val="accent2">
                    <a:lumMod val="75000"/>
                  </a:schemeClr>
                </a:solidFill>
              </a:rPr>
              <a:t>Home Detention/GPS</a:t>
            </a:r>
            <a:r>
              <a:rPr lang="en-US" sz="1400" b="1" dirty="0"/>
              <a:t>: </a:t>
            </a:r>
            <a:r>
              <a:rPr lang="en-US" sz="1200" b="0" i="0" dirty="0">
                <a:solidFill>
                  <a:srgbClr val="202124"/>
                </a:solidFill>
                <a:effectLst/>
                <a:latin typeface="Roboto" panose="02000000000000000000" pitchFamily="2" charset="0"/>
              </a:rPr>
              <a:t> </a:t>
            </a:r>
            <a:r>
              <a:rPr lang="en-US" sz="1200" b="0" i="0" dirty="0">
                <a:effectLst/>
                <a:latin typeface="Roboto" panose="02000000000000000000" pitchFamily="2" charset="0"/>
              </a:rPr>
              <a:t>home detention, often referred to as house arrest, </a:t>
            </a:r>
            <a:r>
              <a:rPr lang="en-US" sz="1200" i="0" dirty="0">
                <a:effectLst/>
                <a:latin typeface="Roboto" panose="02000000000000000000" pitchFamily="2" charset="0"/>
              </a:rPr>
              <a:t>holds criminal offenders accountable for their offenses but also allows them to remain employed and support their families while paying their debt to society</a:t>
            </a:r>
            <a:r>
              <a:rPr lang="en-US" sz="1200" i="0" dirty="0">
                <a:solidFill>
                  <a:srgbClr val="202124"/>
                </a:solidFill>
                <a:effectLst/>
                <a:latin typeface="Roboto" panose="02000000000000000000" pitchFamily="2" charset="0"/>
              </a:rPr>
              <a:t>.</a:t>
            </a:r>
            <a:endParaRPr lang="en-US" sz="1400" dirty="0"/>
          </a:p>
          <a:p>
            <a:pPr marL="0" indent="0">
              <a:buNone/>
            </a:pPr>
            <a:r>
              <a:rPr lang="en-US" sz="1400" b="1" dirty="0">
                <a:solidFill>
                  <a:schemeClr val="accent2">
                    <a:lumMod val="75000"/>
                  </a:schemeClr>
                </a:solidFill>
              </a:rPr>
              <a:t>TRAC Breathalyzer</a:t>
            </a:r>
            <a:r>
              <a:rPr lang="en-US" sz="1400" b="1" dirty="0"/>
              <a:t>: </a:t>
            </a:r>
            <a:r>
              <a:rPr lang="en-US" sz="1200" dirty="0">
                <a:latin typeface="Arial" panose="020B0604020202020204" pitchFamily="34" charset="0"/>
              </a:rPr>
              <a:t>Trac app is downloaded on participants cell phone.  Participant is required to take a selfie while blowing into the TRAC Breathalyzer, and test results are immediately available. </a:t>
            </a:r>
            <a:endParaRPr lang="en-US" sz="1400" b="1" dirty="0"/>
          </a:p>
          <a:p>
            <a:pPr marL="0" indent="0">
              <a:buNone/>
            </a:pPr>
            <a:r>
              <a:rPr lang="en-US" sz="1400" b="1" dirty="0">
                <a:solidFill>
                  <a:schemeClr val="accent2">
                    <a:lumMod val="75000"/>
                  </a:schemeClr>
                </a:solidFill>
              </a:rPr>
              <a:t>Pretrial Services</a:t>
            </a:r>
            <a:r>
              <a:rPr lang="en-US" sz="1400" b="1" dirty="0"/>
              <a:t>: </a:t>
            </a:r>
            <a:r>
              <a:rPr lang="en-US" sz="1200" i="0" dirty="0">
                <a:effectLst/>
                <a:latin typeface="Roboto" panose="02000000000000000000" pitchFamily="2" charset="0"/>
              </a:rPr>
              <a:t>Pretrial Services staff are responsible for conducting thorough criminal background checks; scoring a risk assessment tool based on a defendant's criminal history; interviewing defendants (to gather information regarding employment, residence, living arrangements, family information, substance use problems, and military</a:t>
            </a:r>
            <a:r>
              <a:rPr lang="en-US" sz="1200" i="0" dirty="0">
                <a:solidFill>
                  <a:srgbClr val="202124"/>
                </a:solidFill>
                <a:effectLst/>
                <a:latin typeface="Roboto" panose="02000000000000000000" pitchFamily="2" charset="0"/>
              </a:rPr>
              <a:t>.</a:t>
            </a:r>
            <a:endParaRPr lang="en-US" sz="1400" dirty="0"/>
          </a:p>
          <a:p>
            <a:pPr marL="0" indent="0">
              <a:buNone/>
            </a:pPr>
            <a:endParaRPr lang="en-US" sz="1400" b="1" dirty="0"/>
          </a:p>
          <a:p>
            <a:pPr marL="0" indent="0">
              <a:buNone/>
            </a:pPr>
            <a:r>
              <a:rPr lang="en-US" sz="1400" b="1" dirty="0"/>
              <a:t>	</a:t>
            </a:r>
          </a:p>
        </p:txBody>
      </p:sp>
    </p:spTree>
    <p:extLst>
      <p:ext uri="{BB962C8B-B14F-4D97-AF65-F5344CB8AC3E}">
        <p14:creationId xmlns:p14="http://schemas.microsoft.com/office/powerpoint/2010/main" val="3643280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44CA0-9869-47D4-AFE0-70821B318963}"/>
              </a:ext>
            </a:extLst>
          </p:cNvPr>
          <p:cNvSpPr>
            <a:spLocks noGrp="1"/>
          </p:cNvSpPr>
          <p:nvPr>
            <p:ph type="title"/>
          </p:nvPr>
        </p:nvSpPr>
        <p:spPr/>
        <p:txBody>
          <a:bodyPr>
            <a:normAutofit/>
          </a:bodyPr>
          <a:lstStyle/>
          <a:p>
            <a:r>
              <a:rPr lang="en-US" dirty="0"/>
              <a:t>Community Corrections Levels of Supervision</a:t>
            </a:r>
          </a:p>
        </p:txBody>
      </p:sp>
      <p:sp>
        <p:nvSpPr>
          <p:cNvPr id="3" name="Content Placeholder 2">
            <a:extLst>
              <a:ext uri="{FF2B5EF4-FFF2-40B4-BE49-F238E27FC236}">
                <a16:creationId xmlns:a16="http://schemas.microsoft.com/office/drawing/2014/main" id="{E36005B3-D9FF-4BF7-AAFF-0A1347C0FA99}"/>
              </a:ext>
            </a:extLst>
          </p:cNvPr>
          <p:cNvSpPr>
            <a:spLocks noGrp="1"/>
          </p:cNvSpPr>
          <p:nvPr>
            <p:ph idx="1"/>
          </p:nvPr>
        </p:nvSpPr>
        <p:spPr/>
        <p:txBody>
          <a:bodyPr>
            <a:normAutofit fontScale="77500" lnSpcReduction="20000"/>
          </a:bodyPr>
          <a:lstStyle/>
          <a:p>
            <a:pPr algn="l"/>
            <a:r>
              <a:rPr lang="en-US" dirty="0">
                <a:solidFill>
                  <a:schemeClr val="accent2">
                    <a:lumMod val="75000"/>
                  </a:schemeClr>
                </a:solidFill>
              </a:rPr>
              <a:t>Residential Work Release</a:t>
            </a:r>
            <a:r>
              <a:rPr lang="en-US" sz="1500" dirty="0"/>
              <a:t>: </a:t>
            </a:r>
            <a:r>
              <a:rPr lang="en-US" sz="1500" b="0" i="0" dirty="0">
                <a:effectLst/>
                <a:latin typeface="Open Sans" panose="020B0606030504020204" pitchFamily="34" charset="0"/>
              </a:rPr>
              <a:t>Whitley County Adult Residential Work Release is a program that provides a sentencing alternative for adult non-violent offenders. It allows offenders the opportunity to address criminogenic needs, maintain employment, and transition back into the community. Individualized case plans are established and monitored to address barriers that contribute to recidivism and to assure compliance with Court orders</a:t>
            </a:r>
            <a:r>
              <a:rPr lang="en-US" b="0" i="0" dirty="0">
                <a:effectLst/>
                <a:latin typeface="Open Sans" panose="020B0606030504020204" pitchFamily="34" charset="0"/>
              </a:rPr>
              <a:t>.</a:t>
            </a:r>
          </a:p>
          <a:p>
            <a:pPr algn="l"/>
            <a:r>
              <a:rPr lang="en-US" sz="1500" b="1" dirty="0">
                <a:solidFill>
                  <a:schemeClr val="accent2">
                    <a:lumMod val="75000"/>
                  </a:schemeClr>
                </a:solidFill>
                <a:latin typeface="Open Sans" panose="020B0606030504020204" pitchFamily="34" charset="0"/>
              </a:rPr>
              <a:t>Veterans Treatment Court</a:t>
            </a:r>
            <a:r>
              <a:rPr lang="en-US" dirty="0">
                <a:latin typeface="Open Sans" panose="020B0606030504020204" pitchFamily="34" charset="0"/>
              </a:rPr>
              <a:t>: </a:t>
            </a:r>
            <a:r>
              <a:rPr lang="en-US" b="0" i="0" dirty="0">
                <a:effectLst/>
                <a:latin typeface="Open Sans" panose="020B0606030504020204" pitchFamily="34" charset="0"/>
              </a:rPr>
              <a:t> </a:t>
            </a:r>
            <a:r>
              <a:rPr lang="en-US" sz="1500" b="0" i="0" dirty="0">
                <a:effectLst/>
                <a:latin typeface="Open Sans" panose="020B0606030504020204" pitchFamily="34" charset="0"/>
              </a:rPr>
              <a:t>The Veterans Treatment Court has a purpose of helping participants achieve total abstinence from drugs and/or alcohol, be diverted from prison or jail, and to have a more satisfying law-abiding life.  The Veterans Treatment Court is designed to reduce re-arrests, promote self-sufficiency through employment and education and to help </a:t>
            </a:r>
            <a:r>
              <a:rPr lang="en-US" sz="1500" dirty="0">
                <a:latin typeface="Open Sans" panose="020B0606030504020204" pitchFamily="34" charset="0"/>
              </a:rPr>
              <a:t>participants </a:t>
            </a:r>
            <a:r>
              <a:rPr lang="en-US" sz="1500" b="0" i="0" dirty="0">
                <a:effectLst/>
                <a:latin typeface="Open Sans" panose="020B0606030504020204" pitchFamily="34" charset="0"/>
              </a:rPr>
              <a:t>remain in the community as a productive and responsible member of society by diversion from prison or jail.  The Veterans Treatment Court program is voluntary.  The program involves working jointly with the Court, community supervision, treatment providers, the Veterans Health Administration, Veterans Benefit Administration, veteran’s employment representatives, veterans service organizations, service officers, and other key team members, all dedicated to recovery for a minimum of one year.  </a:t>
            </a:r>
            <a:endParaRPr lang="en-US" sz="1500" dirty="0">
              <a:latin typeface="Open Sans" panose="020B0606030504020204" pitchFamily="34" charset="0"/>
            </a:endParaRPr>
          </a:p>
          <a:p>
            <a:pPr algn="l"/>
            <a:endParaRPr lang="en-US" b="0" i="0" dirty="0">
              <a:solidFill>
                <a:srgbClr val="333333"/>
              </a:solidFill>
              <a:effectLst/>
              <a:latin typeface="Open Sans" panose="020B0606030504020204" pitchFamily="34" charset="0"/>
            </a:endParaRPr>
          </a:p>
          <a:p>
            <a:pPr marL="0" indent="0" algn="l">
              <a:buNone/>
            </a:pPr>
            <a:r>
              <a:rPr lang="en-US" b="0" i="0" dirty="0">
                <a:solidFill>
                  <a:srgbClr val="333333"/>
                </a:solidFill>
                <a:effectLst/>
                <a:latin typeface="Open Sans" panose="020B0606030504020204" pitchFamily="34" charset="0"/>
              </a:rPr>
              <a:t> </a:t>
            </a:r>
          </a:p>
          <a:p>
            <a:endParaRPr lang="en-US" dirty="0"/>
          </a:p>
        </p:txBody>
      </p:sp>
    </p:spTree>
    <p:extLst>
      <p:ext uri="{BB962C8B-B14F-4D97-AF65-F5344CB8AC3E}">
        <p14:creationId xmlns:p14="http://schemas.microsoft.com/office/powerpoint/2010/main" val="210978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2ABC6-5CD1-6F31-EDBE-9BC559026418}"/>
              </a:ext>
            </a:extLst>
          </p:cNvPr>
          <p:cNvSpPr>
            <a:spLocks noGrp="1"/>
          </p:cNvSpPr>
          <p:nvPr>
            <p:ph type="title"/>
          </p:nvPr>
        </p:nvSpPr>
        <p:spPr/>
        <p:txBody>
          <a:bodyPr/>
          <a:lstStyle/>
          <a:p>
            <a:r>
              <a:rPr lang="en-US" dirty="0"/>
              <a:t>Whitley County Community Corrections</a:t>
            </a:r>
          </a:p>
        </p:txBody>
      </p:sp>
      <p:sp>
        <p:nvSpPr>
          <p:cNvPr id="3" name="Content Placeholder 2">
            <a:extLst>
              <a:ext uri="{FF2B5EF4-FFF2-40B4-BE49-F238E27FC236}">
                <a16:creationId xmlns:a16="http://schemas.microsoft.com/office/drawing/2014/main" id="{3C2E27FF-EAD2-14CA-9423-3D86CFE15A48}"/>
              </a:ext>
            </a:extLst>
          </p:cNvPr>
          <p:cNvSpPr>
            <a:spLocks noGrp="1"/>
          </p:cNvSpPr>
          <p:nvPr>
            <p:ph idx="1"/>
          </p:nvPr>
        </p:nvSpPr>
        <p:spPr/>
        <p:txBody>
          <a:bodyPr>
            <a:normAutofit fontScale="55000" lnSpcReduction="20000"/>
          </a:bodyPr>
          <a:lstStyle/>
          <a:p>
            <a:pPr marL="0" marR="0">
              <a:spcBef>
                <a:spcPts val="0"/>
              </a:spcBef>
              <a:spcAft>
                <a:spcPts val="0"/>
              </a:spcAft>
            </a:pPr>
            <a:r>
              <a:rPr lang="en-US" sz="1800" dirty="0">
                <a:effectLst/>
                <a:latin typeface="Tahoma" panose="020B0604030504040204" pitchFamily="34" charset="0"/>
                <a:ea typeface="Calibri" panose="020F0502020204030204" pitchFamily="34" charset="0"/>
                <a:cs typeface="Calibri" panose="020F0502020204030204" pitchFamily="34" charset="0"/>
              </a:rPr>
              <a:t>The Community Corrections initiative began in the early 1980’s in Indiana. Whitley County adopted an ordinance to establish Community Corrections in July 1990. At that time, programming consisted of Home Detention and Community Service and was 100% funded by a state grant.  By statute Community Corrections staff are county employees.  Since adopting the ordinance, the county has provided in-kind services, and office space.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800" dirty="0">
                <a:effectLst/>
                <a:latin typeface="Tahoma" panose="020B0604030504040204" pitchFamily="34" charset="0"/>
                <a:ea typeface="Calibri" panose="020F0502020204030204" pitchFamily="34" charset="0"/>
                <a:cs typeface="Calibri" panose="020F0502020204030204" pitchFamily="34" charset="0"/>
              </a:rPr>
              <a:t>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dirty="0">
                <a:effectLst/>
                <a:latin typeface="Tahoma" panose="020B0604030504040204" pitchFamily="34" charset="0"/>
                <a:ea typeface="Calibri" panose="020F0502020204030204" pitchFamily="34" charset="0"/>
                <a:cs typeface="Calibri" panose="020F0502020204030204" pitchFamily="34" charset="0"/>
              </a:rPr>
              <a:t>For the past 32 years local stakeholders have encouraged and supported program expansion to meet the needs of the community. Fortunately, programming fees and other funding sources have supported a good portion of the operating budget. This allowed Community Corrections Programs to continue reducing the number days offenders serve in jail. Program participants are responsible for paying their medical cost, restitution, child support, and participate in programs that support healthy lifestyles and reduce recidivism.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800" dirty="0">
                <a:effectLst/>
                <a:latin typeface="Tahoma" panose="020B0604030504040204" pitchFamily="34" charset="0"/>
                <a:ea typeface="Calibri" panose="020F0502020204030204" pitchFamily="34" charset="0"/>
                <a:cs typeface="Calibri" panose="020F0502020204030204" pitchFamily="34" charset="0"/>
              </a:rPr>
              <a:t>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dirty="0">
                <a:effectLst/>
                <a:latin typeface="Tahoma" panose="020B0604030504040204" pitchFamily="34" charset="0"/>
                <a:ea typeface="Calibri" panose="020F0502020204030204" pitchFamily="34" charset="0"/>
                <a:cs typeface="Calibri" panose="020F0502020204030204" pitchFamily="34" charset="0"/>
              </a:rPr>
              <a:t>In</a:t>
            </a:r>
            <a:r>
              <a:rPr lang="en-US" sz="1800" dirty="0">
                <a:latin typeface="Tahoma" panose="020B0604030504040204" pitchFamily="34" charset="0"/>
                <a:ea typeface="Calibri" panose="020F0502020204030204" pitchFamily="34" charset="0"/>
                <a:cs typeface="Calibri" panose="020F0502020204030204" pitchFamily="34" charset="0"/>
              </a:rPr>
              <a:t> </a:t>
            </a:r>
            <a:r>
              <a:rPr lang="en-US" sz="1800" dirty="0">
                <a:effectLst/>
                <a:latin typeface="Tahoma" panose="020B0604030504040204" pitchFamily="34" charset="0"/>
                <a:ea typeface="Calibri" panose="020F0502020204030204" pitchFamily="34" charset="0"/>
                <a:cs typeface="Calibri" panose="020F0502020204030204" pitchFamily="34" charset="0"/>
              </a:rPr>
              <a:t>2020 it was clear that programming fees and other grants could no longer support 30 years of growth.  In addition, the program lost income due to the pandemic resulting in the user fee fund running in the red.  Thanks to local stakeholders passing the Local Option Income Tax (LOIT) funding was available to support Community Corrections to avoid laying off employees and eliminating programs and services.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800" dirty="0">
                <a:effectLst/>
                <a:latin typeface="Tahoma" panose="020B0604030504040204" pitchFamily="34" charset="0"/>
                <a:ea typeface="Calibri" panose="020F0502020204030204" pitchFamily="34" charset="0"/>
                <a:cs typeface="Calibri" panose="020F0502020204030204" pitchFamily="34" charset="0"/>
              </a:rPr>
              <a:t>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1800" dirty="0">
                <a:effectLst/>
                <a:latin typeface="Tahoma" panose="020B0604030504040204" pitchFamily="34" charset="0"/>
                <a:ea typeface="Calibri" panose="020F0502020204030204" pitchFamily="34" charset="0"/>
                <a:cs typeface="Calibri" panose="020F0502020204030204" pitchFamily="34" charset="0"/>
              </a:rPr>
              <a:t>More than likely going </a:t>
            </a:r>
            <a:r>
              <a:rPr lang="en-US" sz="1800" dirty="0">
                <a:latin typeface="Tahoma" panose="020B0604030504040204" pitchFamily="34" charset="0"/>
                <a:ea typeface="Calibri" panose="020F0502020204030204" pitchFamily="34" charset="0"/>
                <a:cs typeface="Calibri" panose="020F0502020204030204" pitchFamily="34" charset="0"/>
              </a:rPr>
              <a:t>forward </a:t>
            </a:r>
            <a:r>
              <a:rPr lang="en-US" sz="1800" dirty="0">
                <a:effectLst/>
                <a:latin typeface="Tahoma" panose="020B0604030504040204" pitchFamily="34" charset="0"/>
                <a:ea typeface="Calibri" panose="020F0502020204030204" pitchFamily="34" charset="0"/>
                <a:cs typeface="Calibri" panose="020F0502020204030204" pitchFamily="34" charset="0"/>
              </a:rPr>
              <a:t> the LOIT funds will be used to support jail operations.  However, the county council approved approximately $250,000.00 out of county general to support Community Corrections employee wages and continue to provide facility space, county maintenance services and other in-kind services.  In addition, the Sheriff contributes approximately $75,000.00 towards the cost of meals for residential program participants. Because Community Corrections is legally considered a county program there are some restrictions as to what funding sources the program can apply.</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800" dirty="0">
                <a:effectLst/>
                <a:latin typeface="Tahoma" panose="020B0604030504040204" pitchFamily="34" charset="0"/>
                <a:ea typeface="Calibri" panose="020F0502020204030204" pitchFamily="34" charset="0"/>
                <a:cs typeface="Calibri" panose="020F0502020204030204" pitchFamily="34" charset="0"/>
              </a:rPr>
              <a:t> </a:t>
            </a:r>
            <a:endParaRPr lang="en-US" sz="1800" dirty="0">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1800" dirty="0">
                <a:solidFill>
                  <a:srgbClr val="000000"/>
                </a:solidFill>
                <a:effectLst/>
                <a:latin typeface="Tahoma" panose="020B0604030504040204" pitchFamily="34" charset="0"/>
                <a:ea typeface="Calibri" panose="020F0502020204030204" pitchFamily="34" charset="0"/>
                <a:cs typeface="Calibri" panose="020F0502020204030204" pitchFamily="34" charset="0"/>
              </a:rPr>
              <a:t> </a:t>
            </a:r>
            <a:endParaRPr lang="en-US"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22025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4845F-EDC4-408B-95F6-90C5CCF17269}"/>
              </a:ext>
            </a:extLst>
          </p:cNvPr>
          <p:cNvSpPr>
            <a:spLocks noGrp="1"/>
          </p:cNvSpPr>
          <p:nvPr>
            <p:ph type="title"/>
          </p:nvPr>
        </p:nvSpPr>
        <p:spPr/>
        <p:txBody>
          <a:bodyPr>
            <a:normAutofit fontScale="90000"/>
          </a:bodyPr>
          <a:lstStyle/>
          <a:p>
            <a:r>
              <a:rPr lang="en-US" sz="2000" dirty="0"/>
              <a:t>Programs </a:t>
            </a:r>
            <a:r>
              <a:rPr lang="en-US" dirty="0"/>
              <a:t>: </a:t>
            </a:r>
            <a:r>
              <a:rPr lang="en-US" sz="2000" dirty="0"/>
              <a:t>Anything structured and curriculum based for participants to participate in.  Facilitated by Community Corrections and Probation staff. </a:t>
            </a:r>
          </a:p>
        </p:txBody>
      </p:sp>
      <p:sp>
        <p:nvSpPr>
          <p:cNvPr id="3" name="Content Placeholder 2">
            <a:extLst>
              <a:ext uri="{FF2B5EF4-FFF2-40B4-BE49-F238E27FC236}">
                <a16:creationId xmlns:a16="http://schemas.microsoft.com/office/drawing/2014/main" id="{EC9BE72F-6996-4260-A9DD-7993AED7817D}"/>
              </a:ext>
            </a:extLst>
          </p:cNvPr>
          <p:cNvSpPr>
            <a:spLocks noGrp="1"/>
          </p:cNvSpPr>
          <p:nvPr>
            <p:ph idx="1"/>
          </p:nvPr>
        </p:nvSpPr>
        <p:spPr/>
        <p:txBody>
          <a:bodyPr>
            <a:normAutofit fontScale="85000" lnSpcReduction="10000"/>
          </a:bodyPr>
          <a:lstStyle/>
          <a:p>
            <a:r>
              <a:rPr lang="en-US" dirty="0">
                <a:solidFill>
                  <a:schemeClr val="accent2">
                    <a:lumMod val="50000"/>
                  </a:schemeClr>
                </a:solidFill>
              </a:rPr>
              <a:t>Alcohol and Drug Program Education Programs</a:t>
            </a:r>
            <a:r>
              <a:rPr lang="en-US" dirty="0"/>
              <a:t>: Julie Jensen-Kelley, Community Corrections Deputy Director, Liane Minier, Assessment Program Facilitator, Elizabeth McIntosh, Assessment/Veterans Treatment Court Coordinator, and Bryan House, Assessment/ Program Facilitator</a:t>
            </a:r>
          </a:p>
          <a:p>
            <a:r>
              <a:rPr lang="en-US" dirty="0">
                <a:solidFill>
                  <a:schemeClr val="accent2">
                    <a:lumMod val="50000"/>
                  </a:schemeClr>
                </a:solidFill>
              </a:rPr>
              <a:t>Moral Reconation Therapy (MRT</a:t>
            </a:r>
            <a:r>
              <a:rPr lang="en-US" dirty="0"/>
              <a:t>): Ian Desch, Probation Officer</a:t>
            </a:r>
          </a:p>
          <a:p>
            <a:r>
              <a:rPr lang="en-US" dirty="0">
                <a:solidFill>
                  <a:schemeClr val="accent2">
                    <a:lumMod val="50000"/>
                  </a:schemeClr>
                </a:solidFill>
              </a:rPr>
              <a:t>Domestic Violence Therapy (DVT</a:t>
            </a:r>
            <a:r>
              <a:rPr lang="en-US" dirty="0"/>
              <a:t>): Ian Desch, Probation Officer</a:t>
            </a:r>
          </a:p>
          <a:p>
            <a:r>
              <a:rPr lang="en-US" dirty="0">
                <a:solidFill>
                  <a:schemeClr val="accent2">
                    <a:lumMod val="50000"/>
                  </a:schemeClr>
                </a:solidFill>
              </a:rPr>
              <a:t>Relapse Prevention</a:t>
            </a:r>
            <a:r>
              <a:rPr lang="en-US" dirty="0"/>
              <a:t>: Julie Jensen-Kelley, Community Corrections Deputy Director</a:t>
            </a:r>
          </a:p>
          <a:p>
            <a:r>
              <a:rPr lang="en-US" dirty="0">
                <a:solidFill>
                  <a:schemeClr val="accent2">
                    <a:lumMod val="50000"/>
                  </a:schemeClr>
                </a:solidFill>
              </a:rPr>
              <a:t>Seeking Safety</a:t>
            </a:r>
            <a:r>
              <a:rPr lang="en-US" dirty="0"/>
              <a:t>: Liane Minier, Community Corrections Assessment/Program Facilitator</a:t>
            </a:r>
          </a:p>
          <a:p>
            <a:r>
              <a:rPr lang="en-US" dirty="0">
                <a:solidFill>
                  <a:schemeClr val="accent2">
                    <a:lumMod val="50000"/>
                  </a:schemeClr>
                </a:solidFill>
              </a:rPr>
              <a:t>Trauma MRT</a:t>
            </a:r>
            <a:r>
              <a:rPr lang="en-US" dirty="0"/>
              <a:t>: Karah Gist, Community Corrections Case Manager</a:t>
            </a:r>
          </a:p>
        </p:txBody>
      </p:sp>
    </p:spTree>
    <p:extLst>
      <p:ext uri="{BB962C8B-B14F-4D97-AF65-F5344CB8AC3E}">
        <p14:creationId xmlns:p14="http://schemas.microsoft.com/office/powerpoint/2010/main" val="3725924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3B9F1-3CAD-4B3B-B7C7-4F88E155747F}"/>
              </a:ext>
            </a:extLst>
          </p:cNvPr>
          <p:cNvSpPr>
            <a:spLocks noGrp="1"/>
          </p:cNvSpPr>
          <p:nvPr>
            <p:ph type="title"/>
          </p:nvPr>
        </p:nvSpPr>
        <p:spPr>
          <a:xfrm>
            <a:off x="222191" y="988908"/>
            <a:ext cx="10933489" cy="748452"/>
          </a:xfrm>
        </p:spPr>
        <p:txBody>
          <a:bodyPr>
            <a:normAutofit/>
          </a:bodyPr>
          <a:lstStyle/>
          <a:p>
            <a:r>
              <a:rPr lang="en-US" sz="1800" dirty="0"/>
              <a:t>Program Descriptions </a:t>
            </a:r>
          </a:p>
        </p:txBody>
      </p:sp>
      <p:sp>
        <p:nvSpPr>
          <p:cNvPr id="3" name="Content Placeholder 2">
            <a:extLst>
              <a:ext uri="{FF2B5EF4-FFF2-40B4-BE49-F238E27FC236}">
                <a16:creationId xmlns:a16="http://schemas.microsoft.com/office/drawing/2014/main" id="{85296BE8-10DA-4069-AB0B-FF94C0407B86}"/>
              </a:ext>
            </a:extLst>
          </p:cNvPr>
          <p:cNvSpPr>
            <a:spLocks noGrp="1"/>
          </p:cNvSpPr>
          <p:nvPr>
            <p:ph idx="1"/>
          </p:nvPr>
        </p:nvSpPr>
        <p:spPr>
          <a:xfrm>
            <a:off x="437882" y="2108201"/>
            <a:ext cx="10856890" cy="3970627"/>
          </a:xfrm>
        </p:spPr>
        <p:txBody>
          <a:bodyPr>
            <a:normAutofit lnSpcReduction="10000"/>
          </a:bodyPr>
          <a:lstStyle/>
          <a:p>
            <a:pPr marL="0" indent="0">
              <a:buNone/>
            </a:pPr>
            <a:r>
              <a:rPr lang="en-US" sz="1400" b="1" u="sng" dirty="0">
                <a:solidFill>
                  <a:schemeClr val="accent2">
                    <a:lumMod val="50000"/>
                  </a:schemeClr>
                </a:solidFill>
                <a:latin typeface="Arial" panose="020B0604020202020204" pitchFamily="34" charset="0"/>
                <a:cs typeface="Arial" panose="020B0604020202020204" pitchFamily="34" charset="0"/>
              </a:rPr>
              <a:t>Alcohol and Drug Education Programs:</a:t>
            </a:r>
            <a:endParaRPr lang="en-US" sz="1400" dirty="0">
              <a:latin typeface="Arial" panose="020B0604020202020204" pitchFamily="34" charset="0"/>
              <a:cs typeface="Arial" panose="020B0604020202020204" pitchFamily="34" charset="0"/>
            </a:endParaRPr>
          </a:p>
          <a:p>
            <a:pPr marL="0" indent="0">
              <a:buNone/>
            </a:pPr>
            <a:r>
              <a:rPr lang="en-US" sz="1400" dirty="0">
                <a:latin typeface="Arial" panose="020B0604020202020204" pitchFamily="34" charset="0"/>
                <a:cs typeface="Arial" panose="020B0604020202020204" pitchFamily="34" charset="0"/>
              </a:rPr>
              <a:t> </a:t>
            </a:r>
            <a:r>
              <a:rPr lang="en-US" sz="1400" u="sng" dirty="0">
                <a:effectLst/>
                <a:latin typeface="Arial" panose="020B0604020202020204" pitchFamily="34" charset="0"/>
                <a:ea typeface="Times New Roman" panose="02020603050405020304" pitchFamily="18" charset="0"/>
                <a:cs typeface="Arial" panose="020B0604020202020204" pitchFamily="34" charset="0"/>
              </a:rPr>
              <a:t>The Change Companies </a:t>
            </a:r>
            <a:r>
              <a:rPr lang="en-US" sz="1400" dirty="0">
                <a:effectLst/>
                <a:latin typeface="Arial" panose="020B0604020202020204" pitchFamily="34" charset="0"/>
                <a:ea typeface="Times New Roman" panose="02020603050405020304" pitchFamily="18" charset="0"/>
                <a:cs typeface="Arial" panose="020B0604020202020204" pitchFamily="34" charset="0"/>
              </a:rPr>
              <a:t>SUIP Journaling program is a 20-hour evidenced based substance abuse education program designed to encourage responsible decision making and reduce recidivism by assisting participants in making positive changes to their substance use behavior.</a:t>
            </a:r>
          </a:p>
          <a:p>
            <a:pPr marL="0" marR="0" indent="0">
              <a:spcBef>
                <a:spcPts val="0"/>
              </a:spcBef>
              <a:spcAft>
                <a:spcPts val="0"/>
              </a:spcAft>
              <a:buNone/>
            </a:pPr>
            <a:r>
              <a:rPr lang="en-US" sz="1300" u="sng" dirty="0">
                <a:effectLst/>
                <a:latin typeface="Arial" panose="020B0604020202020204" pitchFamily="34" charset="0"/>
                <a:ea typeface="Calibri" panose="020F0502020204030204" pitchFamily="34" charset="0"/>
              </a:rPr>
              <a:t>Prime For Life </a:t>
            </a:r>
            <a:r>
              <a:rPr lang="en-US" sz="1300" dirty="0">
                <a:effectLst/>
                <a:latin typeface="Arial" panose="020B0604020202020204" pitchFamily="34" charset="0"/>
                <a:ea typeface="Calibri" panose="020F0502020204030204" pitchFamily="34" charset="0"/>
              </a:rPr>
              <a:t>is a 12 Hour Substance Abuse Education program that helps participants reflect on personal choices, be inspired and motivated to make changes, and most importantly, protect the things they value most in life.</a:t>
            </a:r>
            <a:r>
              <a:rPr lang="en-US" sz="1300" dirty="0">
                <a:effectLst/>
                <a:latin typeface="Roboto" panose="02000000000000000000" pitchFamily="2" charset="0"/>
                <a:ea typeface="Calibri" panose="020F0502020204030204" pitchFamily="34" charset="0"/>
              </a:rPr>
              <a:t> </a:t>
            </a:r>
            <a:r>
              <a:rPr lang="en-US" sz="1300" dirty="0">
                <a:effectLst/>
                <a:latin typeface="Arial" panose="020B0604020202020204" pitchFamily="34" charset="0"/>
                <a:ea typeface="Calibri" panose="020F0502020204030204" pitchFamily="34" charset="0"/>
              </a:rPr>
              <a:t>It is an evidence-based motivational prevention, intervention and pretreatment program specifically designed for people who might be making high-risk choices. </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sz="1400" b="0" i="0" dirty="0">
              <a:solidFill>
                <a:srgbClr val="58595B"/>
              </a:solidFill>
              <a:effectLst/>
              <a:latin typeface="Arial" panose="020B0604020202020204" pitchFamily="34" charset="0"/>
              <a:cs typeface="Arial" panose="020B0604020202020204" pitchFamily="34" charset="0"/>
            </a:endParaRPr>
          </a:p>
          <a:p>
            <a:pPr marL="0" marR="0" indent="0">
              <a:spcBef>
                <a:spcPts val="0"/>
              </a:spcBef>
              <a:spcAft>
                <a:spcPts val="0"/>
              </a:spcAft>
              <a:buNone/>
              <a:tabLst>
                <a:tab pos="3086100" algn="l"/>
              </a:tabLst>
            </a:pPr>
            <a:r>
              <a:rPr lang="en-US" sz="1400" u="sng" dirty="0">
                <a:solidFill>
                  <a:schemeClr val="accent2">
                    <a:lumMod val="50000"/>
                  </a:schemeClr>
                </a:solidFill>
                <a:latin typeface="Arial" panose="020B0604020202020204" pitchFamily="34" charset="0"/>
                <a:cs typeface="Arial" panose="020B0604020202020204" pitchFamily="34" charset="0"/>
              </a:rPr>
              <a:t>MRT:</a:t>
            </a:r>
            <a:r>
              <a:rPr lang="en-US" sz="1400" u="sng" dirty="0">
                <a:latin typeface="Arial" panose="020B0604020202020204" pitchFamily="34" charset="0"/>
                <a:cs typeface="Arial" panose="020B0604020202020204" pitchFamily="34" charset="0"/>
              </a:rPr>
              <a:t> </a:t>
            </a:r>
            <a:r>
              <a:rPr lang="en-US" sz="1400" dirty="0">
                <a:effectLst/>
                <a:latin typeface="Arial" panose="020B0604020202020204" pitchFamily="34" charset="0"/>
                <a:ea typeface="Times New Roman" panose="02020603050405020304" pitchFamily="18" charset="0"/>
                <a:cs typeface="Arial" panose="020B0604020202020204" pitchFamily="34" charset="0"/>
              </a:rPr>
              <a:t> is a systemic treatment strategy that seeks to decrease recidivism among offenders by increasing moral reasoning.  MRT</a:t>
            </a:r>
            <a:r>
              <a:rPr lang="en-US" sz="1400" baseline="30000" dirty="0">
                <a:effectLst/>
                <a:latin typeface="Arial" panose="020B0604020202020204" pitchFamily="34" charset="0"/>
                <a:ea typeface="Times New Roman" panose="02020603050405020304" pitchFamily="18" charset="0"/>
                <a:cs typeface="Arial" panose="020B0604020202020204" pitchFamily="34" charset="0"/>
              </a:rPr>
              <a:t>®</a:t>
            </a:r>
            <a:r>
              <a:rPr lang="en-US" sz="1400" dirty="0">
                <a:effectLst/>
                <a:latin typeface="Arial" panose="020B0604020202020204" pitchFamily="34" charset="0"/>
                <a:ea typeface="Times New Roman" panose="02020603050405020304" pitchFamily="18" charset="0"/>
                <a:cs typeface="Arial" panose="020B0604020202020204" pitchFamily="34" charset="0"/>
              </a:rPr>
              <a:t> promotes positive self-image and identity, help offenders learn positive social behaviors and beliefs.  MRT seeks to improve offenders reasoning levels from self-centered ones to those that involves concern for others and societal rules.  It draws a clear connection between thought processes and behavior.  MRT takes the form of group and individual counseling using structured group exercises and prescribed homework assignments.  The MRT workbook is structured around 16 objectively defined steps focusing on 7 basic treatment issues</a:t>
            </a:r>
            <a:r>
              <a:rPr lang="en-US" sz="2000" dirty="0">
                <a:effectLst/>
                <a:latin typeface="Arial" panose="020B0604020202020204" pitchFamily="34" charset="0"/>
                <a:ea typeface="Times New Roman" panose="02020603050405020304" pitchFamily="18" charset="0"/>
                <a:cs typeface="Arial" panose="020B0604020202020204" pitchFamily="34" charset="0"/>
              </a:rPr>
              <a:t>.</a:t>
            </a:r>
          </a:p>
          <a:p>
            <a:endParaRPr lang="en-US" b="0" i="0" dirty="0">
              <a:solidFill>
                <a:srgbClr val="58595B"/>
              </a:solidFill>
              <a:effectLst/>
              <a:latin typeface="Arial" panose="020B0604020202020204" pitchFamily="34" charset="0"/>
              <a:cs typeface="Arial" panose="020B0604020202020204" pitchFamily="34" charset="0"/>
            </a:endParaRPr>
          </a:p>
          <a:p>
            <a:pPr marL="342900" marR="0" lvl="0" indent="-342900">
              <a:lnSpc>
                <a:spcPct val="120000"/>
              </a:lnSpc>
              <a:spcBef>
                <a:spcPts val="0"/>
              </a:spcBef>
              <a:spcAft>
                <a:spcPts val="0"/>
              </a:spcAft>
              <a:buFont typeface="Symbol" panose="05050102010706020507" pitchFamily="18" charset="2"/>
              <a:buChar char=""/>
              <a:tabLst>
                <a:tab pos="381000" algn="l"/>
              </a:tabLst>
            </a:pPr>
            <a:endParaRPr lang="en-US" dirty="0">
              <a:solidFill>
                <a:srgbClr val="58595B"/>
              </a:solidFill>
              <a:latin typeface="Arial" panose="020B0604020202020204" pitchFamily="34" charset="0"/>
              <a:cs typeface="Arial" panose="020B0604020202020204" pitchFamily="34" charset="0"/>
            </a:endParaRPr>
          </a:p>
          <a:p>
            <a:pPr marL="0" marR="0" lvl="0" indent="0">
              <a:lnSpc>
                <a:spcPct val="120000"/>
              </a:lnSpc>
              <a:spcBef>
                <a:spcPts val="0"/>
              </a:spcBef>
              <a:spcAft>
                <a:spcPts val="0"/>
              </a:spcAft>
              <a:buNone/>
              <a:tabLst>
                <a:tab pos="381000" algn="l"/>
              </a:tabLst>
            </a:pPr>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solidFill>
                <a:srgbClr val="40404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solidFill>
                <a:srgbClr val="58595B"/>
              </a:solidFill>
              <a:latin typeface="din-2014"/>
            </a:endParaRPr>
          </a:p>
          <a:p>
            <a:endParaRPr lang="en-US" b="0" i="0" dirty="0">
              <a:solidFill>
                <a:srgbClr val="58595B"/>
              </a:solidFill>
              <a:effectLst/>
              <a:latin typeface="din-2014"/>
            </a:endParaRPr>
          </a:p>
          <a:p>
            <a:endParaRPr lang="en-US" dirty="0"/>
          </a:p>
        </p:txBody>
      </p:sp>
    </p:spTree>
    <p:extLst>
      <p:ext uri="{BB962C8B-B14F-4D97-AF65-F5344CB8AC3E}">
        <p14:creationId xmlns:p14="http://schemas.microsoft.com/office/powerpoint/2010/main" val="2532651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97C06-69EF-46D6-9082-25D57EBC6C98}"/>
              </a:ext>
            </a:extLst>
          </p:cNvPr>
          <p:cNvSpPr>
            <a:spLocks noGrp="1"/>
          </p:cNvSpPr>
          <p:nvPr>
            <p:ph type="title"/>
          </p:nvPr>
        </p:nvSpPr>
        <p:spPr>
          <a:xfrm>
            <a:off x="196553" y="1085316"/>
            <a:ext cx="10959127" cy="555477"/>
          </a:xfrm>
        </p:spPr>
        <p:txBody>
          <a:bodyPr>
            <a:normAutofit/>
          </a:bodyPr>
          <a:lstStyle/>
          <a:p>
            <a:r>
              <a:rPr lang="en-US" sz="1800" dirty="0"/>
              <a:t>Program Descriptions continued</a:t>
            </a:r>
          </a:p>
        </p:txBody>
      </p:sp>
      <p:sp>
        <p:nvSpPr>
          <p:cNvPr id="3" name="Content Placeholder 2">
            <a:extLst>
              <a:ext uri="{FF2B5EF4-FFF2-40B4-BE49-F238E27FC236}">
                <a16:creationId xmlns:a16="http://schemas.microsoft.com/office/drawing/2014/main" id="{16996352-10F4-4516-98AB-E93587677EF6}"/>
              </a:ext>
            </a:extLst>
          </p:cNvPr>
          <p:cNvSpPr>
            <a:spLocks noGrp="1"/>
          </p:cNvSpPr>
          <p:nvPr>
            <p:ph idx="1"/>
          </p:nvPr>
        </p:nvSpPr>
        <p:spPr>
          <a:xfrm>
            <a:off x="592428" y="1841679"/>
            <a:ext cx="10856890" cy="4027413"/>
          </a:xfrm>
        </p:spPr>
        <p:txBody>
          <a:bodyPr>
            <a:normAutofit lnSpcReduction="10000"/>
          </a:bodyPr>
          <a:lstStyle/>
          <a:p>
            <a:pPr marL="0" marR="0" indent="0">
              <a:spcBef>
                <a:spcPts val="0"/>
              </a:spcBef>
              <a:spcAft>
                <a:spcPts val="0"/>
              </a:spcAft>
              <a:buNone/>
              <a:tabLst>
                <a:tab pos="3086100" algn="l"/>
              </a:tabLst>
            </a:pPr>
            <a:r>
              <a:rPr lang="en-US" sz="1100" dirty="0">
                <a:effectLst/>
                <a:latin typeface="Arial" panose="020B0604020202020204" pitchFamily="34" charset="0"/>
                <a:ea typeface="Times New Roman" panose="02020603050405020304" pitchFamily="18" charset="0"/>
                <a:cs typeface="Arial" panose="020B0604020202020204" pitchFamily="34" charset="0"/>
              </a:rPr>
              <a:t>.</a:t>
            </a:r>
          </a:p>
          <a:p>
            <a:pPr marL="0" marR="0" indent="0">
              <a:spcBef>
                <a:spcPts val="0"/>
              </a:spcBef>
              <a:spcAft>
                <a:spcPts val="0"/>
              </a:spcAft>
              <a:buNone/>
              <a:tabLst>
                <a:tab pos="3086100" algn="l"/>
              </a:tabLst>
            </a:pPr>
            <a:endParaRPr lang="en-US" sz="1100" dirty="0">
              <a:latin typeface="Arial" panose="020B0604020202020204" pitchFamily="34" charset="0"/>
              <a:ea typeface="Times New Roman" panose="02020603050405020304" pitchFamily="18" charset="0"/>
              <a:cs typeface="Arial" panose="020B0604020202020204" pitchFamily="34" charset="0"/>
            </a:endParaRPr>
          </a:p>
          <a:p>
            <a:pPr marL="0" indent="0" algn="l">
              <a:buNone/>
            </a:pPr>
            <a:r>
              <a:rPr lang="en-US" sz="1400" u="sng" dirty="0">
                <a:solidFill>
                  <a:schemeClr val="accent2">
                    <a:lumMod val="50000"/>
                  </a:schemeClr>
                </a:solidFill>
                <a:effectLst/>
                <a:latin typeface="Arial" panose="020B0604020202020204" pitchFamily="34" charset="0"/>
                <a:ea typeface="Times New Roman" panose="02020603050405020304" pitchFamily="18" charset="0"/>
                <a:cs typeface="Arial" panose="020B0604020202020204" pitchFamily="34" charset="0"/>
              </a:rPr>
              <a:t>Trauma MRT</a:t>
            </a:r>
            <a:r>
              <a:rPr lang="en-US" sz="1400" dirty="0">
                <a:effectLst/>
                <a:latin typeface="Arial" panose="020B0604020202020204" pitchFamily="34" charset="0"/>
                <a:ea typeface="Times New Roman" panose="02020603050405020304" pitchFamily="18" charset="0"/>
                <a:cs typeface="Arial" panose="020B0604020202020204" pitchFamily="34" charset="0"/>
              </a:rPr>
              <a:t>: </a:t>
            </a:r>
            <a:r>
              <a:rPr lang="en-US" sz="1400" b="0" i="0" dirty="0">
                <a:effectLst/>
                <a:latin typeface="Arial" panose="020B0604020202020204" pitchFamily="34" charset="0"/>
                <a:cs typeface="Arial" panose="020B0604020202020204" pitchFamily="34" charset="0"/>
              </a:rPr>
              <a:t>The program follows Trauma Informed Care and requires specialized training and skills in order to be able to provide the program. It encompasses 8 modules that assist the </a:t>
            </a:r>
            <a:r>
              <a:rPr lang="en-US" sz="1400" dirty="0">
                <a:latin typeface="Arial" panose="020B0604020202020204" pitchFamily="34" charset="0"/>
                <a:cs typeface="Arial" panose="020B0604020202020204" pitchFamily="34" charset="0"/>
              </a:rPr>
              <a:t>participant</a:t>
            </a:r>
            <a:r>
              <a:rPr lang="en-US" sz="1400" b="0" i="0" dirty="0">
                <a:effectLst/>
                <a:latin typeface="Arial" panose="020B0604020202020204" pitchFamily="34" charset="0"/>
                <a:cs typeface="Arial" panose="020B0604020202020204" pitchFamily="34" charset="0"/>
              </a:rPr>
              <a:t> in identifying traumatic events that cause problems in their daily functioning. Once those traumas are identified, the program teaches the participant coping mechanisms and strategies while encouraging life-changing planning to be made. In other words, the program teaches participants how to live post breaking the chains of trauma.</a:t>
            </a:r>
            <a:endParaRPr lang="en-US"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l">
              <a:buNone/>
            </a:pPr>
            <a:r>
              <a:rPr lang="en-US" sz="1400" u="sng" dirty="0">
                <a:solidFill>
                  <a:schemeClr val="accent2">
                    <a:lumMod val="50000"/>
                  </a:schemeClr>
                </a:solidFill>
                <a:latin typeface="Arial" panose="020B0604020202020204" pitchFamily="34" charset="0"/>
                <a:ea typeface="Times New Roman" panose="02020603050405020304" pitchFamily="18" charset="0"/>
                <a:cs typeface="Arial" panose="020B0604020202020204" pitchFamily="34" charset="0"/>
              </a:rPr>
              <a:t>DV MRT</a:t>
            </a:r>
            <a:r>
              <a:rPr lang="en-US" sz="1400" dirty="0">
                <a:latin typeface="Arial" panose="020B0604020202020204" pitchFamily="34" charset="0"/>
                <a:ea typeface="Times New Roman" panose="02020603050405020304" pitchFamily="18" charset="0"/>
                <a:cs typeface="Arial" panose="020B0604020202020204" pitchFamily="34" charset="0"/>
              </a:rPr>
              <a:t>: </a:t>
            </a:r>
            <a:r>
              <a:rPr lang="en-US" sz="1400" b="0" i="0" dirty="0">
                <a:effectLst/>
                <a:latin typeface="Arial" panose="020B0604020202020204" pitchFamily="34" charset="0"/>
                <a:cs typeface="Arial" panose="020B0604020202020204" pitchFamily="34" charset="0"/>
              </a:rPr>
              <a:t>for domestic violence (MRT-DV) is a 2-hour a week cognitive-behavioral program. This program is designed to create awareness of thoughts and beliefs to change behavior to one of equality and acceptance. By recognizing the thought process that leads to violent behavior, this program helps the participant go back and look at patterns of behavior to determine where behavior began and how it can change. MRT-DV focuses on accountability through presenting weekly assignments to peers and receiving feedback from the group and facilitator. This program ranges from 26-52 weeks long, depending on the participant’s progress. By helping our participants recognize negative thought processes and understand barriers to healthy relationships we believe violent behavior can be unlearned. Through the use of simple practices, social experiments, and appropriate counseling, our program has helped many to learn how to communicate without violence.</a:t>
            </a:r>
          </a:p>
          <a:p>
            <a:pPr marL="0" marR="0" indent="0">
              <a:spcBef>
                <a:spcPts val="0"/>
              </a:spcBef>
              <a:spcAft>
                <a:spcPts val="0"/>
              </a:spcAft>
              <a:buNone/>
              <a:tabLst>
                <a:tab pos="3086100" algn="l"/>
              </a:tabLst>
            </a:pPr>
            <a:endParaRPr lang="en-US" sz="11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732314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078FF-352F-485F-AE3C-479E56A230FA}"/>
              </a:ext>
            </a:extLst>
          </p:cNvPr>
          <p:cNvSpPr>
            <a:spLocks noGrp="1"/>
          </p:cNvSpPr>
          <p:nvPr>
            <p:ph type="title"/>
          </p:nvPr>
        </p:nvSpPr>
        <p:spPr>
          <a:xfrm>
            <a:off x="1097280" y="286603"/>
            <a:ext cx="10058400" cy="790167"/>
          </a:xfrm>
        </p:spPr>
        <p:txBody>
          <a:bodyPr>
            <a:normAutofit/>
          </a:bodyPr>
          <a:lstStyle/>
          <a:p>
            <a:r>
              <a:rPr lang="en-US" sz="1800" dirty="0"/>
              <a:t>Programming Descriptions continued</a:t>
            </a:r>
          </a:p>
        </p:txBody>
      </p:sp>
      <p:sp>
        <p:nvSpPr>
          <p:cNvPr id="3" name="Content Placeholder 2">
            <a:extLst>
              <a:ext uri="{FF2B5EF4-FFF2-40B4-BE49-F238E27FC236}">
                <a16:creationId xmlns:a16="http://schemas.microsoft.com/office/drawing/2014/main" id="{32BD7ADD-6710-4C1E-B794-F57C184D1746}"/>
              </a:ext>
            </a:extLst>
          </p:cNvPr>
          <p:cNvSpPr>
            <a:spLocks noGrp="1"/>
          </p:cNvSpPr>
          <p:nvPr>
            <p:ph idx="1"/>
          </p:nvPr>
        </p:nvSpPr>
        <p:spPr>
          <a:xfrm>
            <a:off x="206062" y="1571222"/>
            <a:ext cx="11603865" cy="4468970"/>
          </a:xfrm>
        </p:spPr>
        <p:txBody>
          <a:bodyPr>
            <a:normAutofit fontScale="85000" lnSpcReduction="10000"/>
          </a:bodyPr>
          <a:lstStyle/>
          <a:p>
            <a:pPr algn="l"/>
            <a:endParaRPr lang="en-US" sz="1050" b="0" i="0" dirty="0">
              <a:solidFill>
                <a:srgbClr val="707070"/>
              </a:solidFill>
              <a:effectLst/>
              <a:latin typeface="Roboto" panose="02000000000000000000" pitchFamily="2" charset="0"/>
            </a:endParaRPr>
          </a:p>
          <a:p>
            <a:pPr marL="0" indent="0" algn="l">
              <a:buNone/>
            </a:pPr>
            <a:r>
              <a:rPr lang="en-US" sz="1800" b="1" u="sng" dirty="0">
                <a:solidFill>
                  <a:schemeClr val="accent2">
                    <a:lumMod val="50000"/>
                  </a:schemeClr>
                </a:solidFill>
                <a:latin typeface="Arial" panose="020B0604020202020204" pitchFamily="34" charset="0"/>
                <a:cs typeface="Arial" panose="020B0604020202020204" pitchFamily="34" charset="0"/>
              </a:rPr>
              <a:t>Relapse Prevention </a:t>
            </a:r>
            <a:r>
              <a:rPr lang="en-US" sz="1800" b="0" i="0" dirty="0">
                <a:solidFill>
                  <a:schemeClr val="tx1">
                    <a:lumMod val="95000"/>
                  </a:schemeClr>
                </a:solidFill>
                <a:effectLst/>
                <a:latin typeface="Arial" panose="020B0604020202020204" pitchFamily="34" charset="0"/>
                <a:cs typeface="Arial" panose="020B0604020202020204" pitchFamily="34" charset="0"/>
              </a:rPr>
              <a:t>helps participants understand which situations and people may trigger a relapse. The workbook has eight modules completed in eight group sessions, supplemented by several sessions with a counselor or facilitator. </a:t>
            </a:r>
            <a:r>
              <a:rPr lang="en-US" sz="1800" dirty="0">
                <a:solidFill>
                  <a:schemeClr val="tx1">
                    <a:lumMod val="95000"/>
                  </a:schemeClr>
                </a:solidFill>
                <a:latin typeface="Arial" panose="020B0604020202020204" pitchFamily="34" charset="0"/>
                <a:cs typeface="Arial" panose="020B0604020202020204" pitchFamily="34" charset="0"/>
              </a:rPr>
              <a:t>Participants</a:t>
            </a:r>
            <a:r>
              <a:rPr lang="en-US" sz="1800" b="0" i="0" dirty="0">
                <a:solidFill>
                  <a:schemeClr val="tx1">
                    <a:lumMod val="95000"/>
                  </a:schemeClr>
                </a:solidFill>
                <a:effectLst/>
                <a:latin typeface="Arial" panose="020B0604020202020204" pitchFamily="34" charset="0"/>
                <a:cs typeface="Arial" panose="020B0604020202020204" pitchFamily="34" charset="0"/>
              </a:rPr>
              <a:t> complete homework for each module prior to coming to the group session. During the group, participants present their homework to the group and the facilitator passes the participant to the next module — or directs the participant to redo the homework based on objective criteria. The relapse prevention groups </a:t>
            </a:r>
            <a:r>
              <a:rPr lang="en-US" sz="1800" dirty="0">
                <a:solidFill>
                  <a:schemeClr val="tx1">
                    <a:lumMod val="95000"/>
                  </a:schemeClr>
                </a:solidFill>
                <a:latin typeface="Arial" panose="020B0604020202020204" pitchFamily="34" charset="0"/>
                <a:cs typeface="Arial" panose="020B0604020202020204" pitchFamily="34" charset="0"/>
              </a:rPr>
              <a:t>is </a:t>
            </a:r>
            <a:r>
              <a:rPr lang="en-US" sz="1800" b="0" i="0" dirty="0">
                <a:solidFill>
                  <a:schemeClr val="tx1">
                    <a:lumMod val="95000"/>
                  </a:schemeClr>
                </a:solidFill>
                <a:effectLst/>
                <a:latin typeface="Arial" panose="020B0604020202020204" pitchFamily="34" charset="0"/>
                <a:cs typeface="Arial" panose="020B0604020202020204" pitchFamily="34" charset="0"/>
              </a:rPr>
              <a:t>open-ended, meaning that new participants can enter an ongoing group at anytime. </a:t>
            </a:r>
          </a:p>
          <a:p>
            <a:pPr algn="l"/>
            <a:endParaRPr lang="en-US" sz="1800" b="0" i="0" dirty="0">
              <a:solidFill>
                <a:schemeClr val="tx1">
                  <a:lumMod val="95000"/>
                </a:schemeClr>
              </a:solidFill>
              <a:effectLst/>
              <a:latin typeface="Arial" panose="020B0604020202020204" pitchFamily="34" charset="0"/>
              <a:cs typeface="Arial" panose="020B0604020202020204" pitchFamily="34" charset="0"/>
            </a:endParaRPr>
          </a:p>
          <a:p>
            <a:pPr marL="0" marR="0" indent="0">
              <a:spcBef>
                <a:spcPts val="0"/>
              </a:spcBef>
              <a:spcAft>
                <a:spcPts val="0"/>
              </a:spcAft>
              <a:buNone/>
            </a:pPr>
            <a:r>
              <a:rPr lang="en-US" sz="1600" b="1" u="sng" dirty="0">
                <a:solidFill>
                  <a:schemeClr val="accent2">
                    <a:lumMod val="50000"/>
                  </a:schemeClr>
                </a:solidFill>
                <a:effectLst/>
                <a:latin typeface="Arial" panose="020B0604020202020204" pitchFamily="34" charset="0"/>
                <a:ea typeface="Calibri" panose="020F0502020204030204" pitchFamily="34" charset="0"/>
                <a:cs typeface="Arial" panose="020B0604020202020204" pitchFamily="34" charset="0"/>
              </a:rPr>
              <a:t>Seeking Safety </a:t>
            </a:r>
            <a:r>
              <a:rPr lang="en-US" sz="1600" dirty="0">
                <a:effectLst/>
                <a:latin typeface="Arial" panose="020B0604020202020204" pitchFamily="34" charset="0"/>
                <a:ea typeface="Calibri" panose="020F0502020204030204" pitchFamily="34" charset="0"/>
                <a:cs typeface="Arial" panose="020B0604020202020204" pitchFamily="34" charset="0"/>
              </a:rPr>
              <a:t>was designed for people with a history of trauma and/or addiction.</a:t>
            </a:r>
          </a:p>
          <a:p>
            <a:pPr marL="0" marR="0" indent="0">
              <a:spcBef>
                <a:spcPts val="0"/>
              </a:spcBef>
              <a:spcAft>
                <a:spcPts val="0"/>
              </a:spcAft>
              <a:buNone/>
            </a:pPr>
            <a:r>
              <a:rPr lang="en-US" sz="1600" u="sng" dirty="0">
                <a:effectLst/>
                <a:latin typeface="Arial" panose="020B0604020202020204" pitchFamily="34" charset="0"/>
                <a:ea typeface="Calibri" panose="020F0502020204030204" pitchFamily="34" charset="0"/>
                <a:cs typeface="Arial" panose="020B0604020202020204" pitchFamily="34" charset="0"/>
              </a:rPr>
              <a:t>Trauma</a:t>
            </a:r>
            <a:r>
              <a:rPr lang="en-US" sz="1600" dirty="0">
                <a:effectLst/>
                <a:latin typeface="Arial" panose="020B0604020202020204" pitchFamily="34" charset="0"/>
                <a:ea typeface="Calibri" panose="020F0502020204030204" pitchFamily="34" charset="0"/>
                <a:cs typeface="Arial" panose="020B0604020202020204" pitchFamily="34" charset="0"/>
              </a:rPr>
              <a:t> means a distressing event such as a child abuse, major accident, combat, domestic violence, natural disaster, etc. </a:t>
            </a:r>
            <a:r>
              <a:rPr lang="en-US" sz="1600" u="sng" dirty="0">
                <a:effectLst/>
                <a:latin typeface="Arial" panose="020B0604020202020204" pitchFamily="34" charset="0"/>
                <a:ea typeface="Calibri" panose="020F0502020204030204" pitchFamily="34" charset="0"/>
                <a:cs typeface="Arial" panose="020B0604020202020204" pitchFamily="34" charset="0"/>
              </a:rPr>
              <a:t>Addiction</a:t>
            </a:r>
            <a:r>
              <a:rPr lang="en-US" sz="1600" dirty="0">
                <a:effectLst/>
                <a:latin typeface="Arial" panose="020B0604020202020204" pitchFamily="34" charset="0"/>
                <a:ea typeface="Calibri" panose="020F0502020204030204" pitchFamily="34" charset="0"/>
                <a:cs typeface="Arial" panose="020B0604020202020204" pitchFamily="34" charset="0"/>
              </a:rPr>
              <a:t> means destructive use of alcohol, drugs, gambling, food, shopping, etc.   </a:t>
            </a:r>
          </a:p>
          <a:p>
            <a:pPr marL="0" marR="0" indent="0">
              <a:spcBef>
                <a:spcPts val="0"/>
              </a:spcBef>
              <a:spcAft>
                <a:spcPts val="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It focuses on coping skills to help you become safe in your relationships, thinking, and actions.  </a:t>
            </a:r>
          </a:p>
          <a:p>
            <a:pPr marL="0" marR="0" indent="0">
              <a:spcBef>
                <a:spcPts val="0"/>
              </a:spcBef>
              <a:spcAft>
                <a:spcPts val="0"/>
              </a:spcAft>
              <a:buNone/>
            </a:pPr>
            <a:r>
              <a:rPr lang="en-US" sz="1600" dirty="0">
                <a:effectLst/>
                <a:latin typeface="Arial" panose="020B0604020202020204" pitchFamily="34" charset="0"/>
                <a:ea typeface="Calibri" panose="020F0502020204030204" pitchFamily="34" charset="0"/>
                <a:cs typeface="Arial" panose="020B0604020202020204" pitchFamily="34" charset="0"/>
              </a:rPr>
              <a:t>Seeking Safety is very safe and optimistic. It has 25 topics, although you can do as few or many as you choose to. Examples of the topics are:</a:t>
            </a:r>
          </a:p>
          <a:p>
            <a:pPr marL="45720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Safety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Taking Good Care of Yourself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Honesty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Asking for Help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Recovery Thinking</a:t>
            </a:r>
          </a:p>
          <a:p>
            <a:pPr marL="45720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Setting Boundaries in Relationships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Healthy Relationships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Creating Meaning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Compassion</a:t>
            </a:r>
          </a:p>
          <a:p>
            <a:pPr marL="45720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Detaching from Emotional Pain (Grounding)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Community Resources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Discovery</a:t>
            </a:r>
          </a:p>
          <a:p>
            <a:pPr marL="45720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Getting Others to Support Your Recovery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Integrating the Split Self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Commitment</a:t>
            </a:r>
          </a:p>
          <a:p>
            <a:pPr marL="457200" marR="0">
              <a:spcBef>
                <a:spcPts val="0"/>
              </a:spcBef>
              <a:spcAft>
                <a:spcPts val="0"/>
              </a:spcAft>
            </a:pP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Respecting Your Time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Coping with Triggers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Self-Nurturing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Red and Green Flags </a:t>
            </a:r>
            <a:r>
              <a:rPr lang="en-US" sz="1600" dirty="0">
                <a:effectLst/>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r>
              <a:rPr lang="en-US" sz="1600" dirty="0">
                <a:effectLst/>
                <a:latin typeface="Arial" panose="020B0604020202020204" pitchFamily="34" charset="0"/>
                <a:ea typeface="Calibri" panose="020F0502020204030204" pitchFamily="34" charset="0"/>
                <a:cs typeface="Arial" panose="020B0604020202020204" pitchFamily="34" charset="0"/>
              </a:rPr>
              <a:t>  Life Choices</a:t>
            </a:r>
          </a:p>
          <a:p>
            <a:pPr algn="l"/>
            <a:endParaRPr lang="en-US" sz="1600" dirty="0">
              <a:solidFill>
                <a:srgbClr val="707070"/>
              </a:solidFill>
              <a:latin typeface="Arial" panose="020B0604020202020204" pitchFamily="34" charset="0"/>
              <a:cs typeface="Arial" panose="020B0604020202020204" pitchFamily="34" charset="0"/>
            </a:endParaRPr>
          </a:p>
          <a:p>
            <a:pPr algn="l"/>
            <a:endParaRPr lang="en-US" sz="1400" b="0" i="0" dirty="0">
              <a:solidFill>
                <a:srgbClr val="707070"/>
              </a:solidFill>
              <a:effectLst/>
              <a:latin typeface="Roboto" panose="02000000000000000000" pitchFamily="2" charset="0"/>
            </a:endParaRPr>
          </a:p>
        </p:txBody>
      </p:sp>
    </p:spTree>
    <p:extLst>
      <p:ext uri="{BB962C8B-B14F-4D97-AF65-F5344CB8AC3E}">
        <p14:creationId xmlns:p14="http://schemas.microsoft.com/office/powerpoint/2010/main" val="4073895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682F1A-9EDC-4635-AE04-8FB035F9383E}"/>
              </a:ext>
            </a:extLst>
          </p:cNvPr>
          <p:cNvSpPr>
            <a:spLocks noGrp="1"/>
          </p:cNvSpPr>
          <p:nvPr>
            <p:ph type="title"/>
          </p:nvPr>
        </p:nvSpPr>
        <p:spPr/>
        <p:txBody>
          <a:bodyPr>
            <a:normAutofit/>
          </a:bodyPr>
          <a:lstStyle/>
          <a:p>
            <a:r>
              <a:rPr lang="en-US" dirty="0"/>
              <a:t>Supportive Services: </a:t>
            </a:r>
            <a:r>
              <a:rPr lang="en-US" sz="2000" dirty="0"/>
              <a:t>Everyday non-curriculum based resources provided to participants.</a:t>
            </a:r>
          </a:p>
        </p:txBody>
      </p:sp>
      <p:sp>
        <p:nvSpPr>
          <p:cNvPr id="3" name="Content Placeholder 2">
            <a:extLst>
              <a:ext uri="{FF2B5EF4-FFF2-40B4-BE49-F238E27FC236}">
                <a16:creationId xmlns:a16="http://schemas.microsoft.com/office/drawing/2014/main" id="{662846D5-8C41-478F-8D50-3002DFC81252}"/>
              </a:ext>
            </a:extLst>
          </p:cNvPr>
          <p:cNvSpPr>
            <a:spLocks noGrp="1"/>
          </p:cNvSpPr>
          <p:nvPr>
            <p:ph idx="1"/>
          </p:nvPr>
        </p:nvSpPr>
        <p:spPr/>
        <p:txBody>
          <a:bodyPr>
            <a:normAutofit fontScale="92500" lnSpcReduction="20000"/>
          </a:bodyPr>
          <a:lstStyle/>
          <a:p>
            <a:pPr marL="0" indent="0">
              <a:buNone/>
            </a:pPr>
            <a:r>
              <a:rPr lang="en-US" sz="2000" dirty="0">
                <a:solidFill>
                  <a:schemeClr val="accent2">
                    <a:lumMod val="50000"/>
                  </a:schemeClr>
                </a:solidFill>
                <a:latin typeface="Calibri" panose="020F0502020204030204" pitchFamily="34" charset="0"/>
                <a:cs typeface="Calibri" panose="020F0502020204030204" pitchFamily="34" charset="0"/>
              </a:rPr>
              <a:t>Project Victory</a:t>
            </a:r>
            <a:r>
              <a:rPr lang="en-US" sz="2000" dirty="0">
                <a:latin typeface="Calibri" panose="020F0502020204030204" pitchFamily="34" charset="0"/>
                <a:cs typeface="Calibri" panose="020F0502020204030204" pitchFamily="34" charset="0"/>
              </a:rPr>
              <a:t>: </a:t>
            </a:r>
            <a:r>
              <a:rPr lang="en-US" sz="2000" i="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purpose is to expand the traditional role of staff beyond custody, security, and accountability.  Providing a support system built on interpersonal communications, positive reinforcement, empathy, and reliability that extends past their incarceration date, reducing recidivism.</a:t>
            </a:r>
          </a:p>
          <a:p>
            <a:pPr marL="0" indent="0">
              <a:buNone/>
            </a:pP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sz="2000" dirty="0">
                <a:solidFill>
                  <a:schemeClr val="accent2">
                    <a:lumMod val="50000"/>
                  </a:schemeClr>
                </a:solidFill>
                <a:latin typeface="Calibri" panose="020F0502020204030204" pitchFamily="34" charset="0"/>
                <a:cs typeface="Calibri" panose="020F0502020204030204" pitchFamily="34" charset="0"/>
              </a:rPr>
              <a:t>Transitional Living</a:t>
            </a:r>
            <a:r>
              <a:rPr lang="en-US" sz="2000" dirty="0">
                <a:latin typeface="Calibri" panose="020F0502020204030204" pitchFamily="34" charset="0"/>
                <a:cs typeface="Calibri" panose="020F0502020204030204" pitchFamily="34" charset="0"/>
              </a:rPr>
              <a:t>: </a:t>
            </a:r>
            <a:r>
              <a:rPr lang="en-US" sz="2000" dirty="0">
                <a:effectLst/>
                <a:latin typeface="Calibri" panose="020F0502020204030204" pitchFamily="34" charset="0"/>
                <a:ea typeface="Times New Roman" panose="02020603050405020304" pitchFamily="18" charset="0"/>
                <a:cs typeface="Calibri" panose="020F0502020204030204" pitchFamily="34" charset="0"/>
              </a:rPr>
              <a:t>Transitional housing provides stability, support and connection to resources to facilitate self sufficiency.  In exchange for weekly rent participants will receive room, informal case management, housing resources and access to employment services.  Participants must be drug and alcohol free and must comply with drug and alcohol testing.  All  residential work release rules within the facility will apply to Transitional Housing Participants including curfews.  A Participants stay will be limited to 6 months.  </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endParaRPr lang="en-US" sz="2000" i="1" dirty="0">
              <a:latin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993337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BA704-B0EB-4654-8AEA-3326C7A3BAEB}"/>
              </a:ext>
            </a:extLst>
          </p:cNvPr>
          <p:cNvSpPr>
            <a:spLocks noGrp="1"/>
          </p:cNvSpPr>
          <p:nvPr>
            <p:ph type="title"/>
          </p:nvPr>
        </p:nvSpPr>
        <p:spPr>
          <a:xfrm>
            <a:off x="1097280" y="286603"/>
            <a:ext cx="10058400" cy="978175"/>
          </a:xfrm>
        </p:spPr>
        <p:txBody>
          <a:bodyPr/>
          <a:lstStyle/>
          <a:p>
            <a:r>
              <a:rPr lang="en-US" dirty="0"/>
              <a:t>Supportive Services continued</a:t>
            </a:r>
          </a:p>
        </p:txBody>
      </p:sp>
      <p:sp>
        <p:nvSpPr>
          <p:cNvPr id="3" name="Content Placeholder 2">
            <a:extLst>
              <a:ext uri="{FF2B5EF4-FFF2-40B4-BE49-F238E27FC236}">
                <a16:creationId xmlns:a16="http://schemas.microsoft.com/office/drawing/2014/main" id="{24C8631E-A0A6-4E1B-9176-98A51FE14C81}"/>
              </a:ext>
            </a:extLst>
          </p:cNvPr>
          <p:cNvSpPr>
            <a:spLocks noGrp="1"/>
          </p:cNvSpPr>
          <p:nvPr>
            <p:ph idx="1"/>
          </p:nvPr>
        </p:nvSpPr>
        <p:spPr/>
        <p:txBody>
          <a:bodyPr>
            <a:normAutofit fontScale="70000" lnSpcReduction="20000"/>
          </a:bodyPr>
          <a:lstStyle/>
          <a:p>
            <a:pPr marL="0" marR="0" lvl="0" indent="0">
              <a:lnSpc>
                <a:spcPct val="120000"/>
              </a:lnSpc>
              <a:spcBef>
                <a:spcPts val="0"/>
              </a:spcBef>
              <a:spcAft>
                <a:spcPts val="0"/>
              </a:spcAft>
              <a:buNone/>
              <a:tabLst>
                <a:tab pos="381000" algn="l"/>
              </a:tabLst>
            </a:pPr>
            <a:r>
              <a:rPr lang="en-US" u="sng" dirty="0">
                <a:solidFill>
                  <a:schemeClr val="accent2">
                    <a:lumMod val="50000"/>
                  </a:schemeClr>
                </a:solidFill>
                <a:latin typeface="Arial" panose="020B0604020202020204" pitchFamily="34" charset="0"/>
                <a:cs typeface="Arial" panose="020B0604020202020204" pitchFamily="34" charset="0"/>
              </a:rPr>
              <a:t>Employment Readiness Program</a:t>
            </a:r>
            <a:r>
              <a:rPr lang="en-US" dirty="0">
                <a:latin typeface="Arial" panose="020B0604020202020204" pitchFamily="34" charset="0"/>
                <a:cs typeface="Arial" panose="020B0604020202020204" pitchFamily="34" charset="0"/>
              </a:rPr>
              <a:t>: </a:t>
            </a:r>
            <a:r>
              <a:rPr lang="en-US" sz="2000" dirty="0">
                <a:effectLst/>
                <a:latin typeface="Arial" panose="020B0604020202020204" pitchFamily="34" charset="0"/>
                <a:ea typeface="Calibri" panose="020F0502020204030204" pitchFamily="34" charset="0"/>
                <a:cs typeface="Arial" panose="020B0604020202020204" pitchFamily="34" charset="0"/>
              </a:rPr>
              <a:t>Employment search strategies; networking; proper job search appearance and attire Application completion; including conviction response; review individual applications and address needs. Resume building/maintenance; build individual resumes for participants to take with them. Interview skills; including conviction response and mock interviews. Employment retention skills; performance, communication, conflict in workplace. Educate participants on Work Opportunity Tax Credits (WOTC) and Fidelity Bond information; including ways to market themselves in their job search. Participants submit a job search plan for approval. Job seekers must actively job seek. </a:t>
            </a:r>
          </a:p>
          <a:p>
            <a:pPr marL="0" marR="0" lvl="0" indent="0">
              <a:lnSpc>
                <a:spcPct val="120000"/>
              </a:lnSpc>
              <a:spcBef>
                <a:spcPts val="0"/>
              </a:spcBef>
              <a:spcAft>
                <a:spcPts val="0"/>
              </a:spcAft>
              <a:buNone/>
              <a:tabLst>
                <a:tab pos="381000" algn="l"/>
              </a:tabLst>
            </a:pPr>
            <a:r>
              <a:rPr lang="en-US" sz="2000" dirty="0">
                <a:effectLst/>
                <a:latin typeface="Arial" panose="020B0604020202020204" pitchFamily="34" charset="0"/>
                <a:ea typeface="Calibri" panose="020F0502020204030204" pitchFamily="34" charset="0"/>
                <a:cs typeface="Arial" panose="020B0604020202020204" pitchFamily="34" charset="0"/>
              </a:rPr>
              <a:t>At the end of each week participants turn in their daily plan with outcomes recorded. Staff maintain accountability and verify productivity via, participant calls while job seeking, random surveillance in the community and follow up calls to employers.  </a:t>
            </a:r>
          </a:p>
          <a:p>
            <a:pPr marL="0" marR="0" lvl="0" indent="0">
              <a:lnSpc>
                <a:spcPct val="120000"/>
              </a:lnSpc>
              <a:spcBef>
                <a:spcPts val="0"/>
              </a:spcBef>
              <a:spcAft>
                <a:spcPts val="0"/>
              </a:spcAft>
              <a:buNone/>
              <a:tabLst>
                <a:tab pos="381000" algn="l"/>
              </a:tabLst>
            </a:pPr>
            <a:r>
              <a:rPr lang="en-US" sz="2000" dirty="0">
                <a:effectLst/>
                <a:latin typeface="Arial" panose="020B0604020202020204" pitchFamily="34" charset="0"/>
                <a:ea typeface="Calibri" panose="020F0502020204030204" pitchFamily="34" charset="0"/>
                <a:cs typeface="Arial" panose="020B0604020202020204" pitchFamily="34" charset="0"/>
              </a:rPr>
              <a:t>Staff share information regarding actively hiring businesses, maintain a list of felon friendly businesses, and make referrals. </a:t>
            </a:r>
          </a:p>
          <a:p>
            <a:pPr marL="0" marR="0" lvl="0" indent="0">
              <a:lnSpc>
                <a:spcPct val="120000"/>
              </a:lnSpc>
              <a:spcBef>
                <a:spcPts val="0"/>
              </a:spcBef>
              <a:spcAft>
                <a:spcPts val="0"/>
              </a:spcAft>
              <a:buNone/>
              <a:tabLst>
                <a:tab pos="381000" algn="l"/>
              </a:tabLst>
            </a:pPr>
            <a:r>
              <a:rPr lang="en-US" sz="2000" dirty="0">
                <a:effectLst/>
                <a:latin typeface="Arial" panose="020B0604020202020204" pitchFamily="34" charset="0"/>
                <a:ea typeface="Calibri" panose="020F0502020204030204" pitchFamily="34" charset="0"/>
                <a:cs typeface="Arial" panose="020B0604020202020204" pitchFamily="34" charset="0"/>
              </a:rPr>
              <a:t>Computers and phones are available for participants to complete on-line applications and make follow-up calls. </a:t>
            </a:r>
          </a:p>
          <a:p>
            <a:endParaRPr lang="en-US" dirty="0"/>
          </a:p>
        </p:txBody>
      </p:sp>
    </p:spTree>
    <p:extLst>
      <p:ext uri="{BB962C8B-B14F-4D97-AF65-F5344CB8AC3E}">
        <p14:creationId xmlns:p14="http://schemas.microsoft.com/office/powerpoint/2010/main" val="9413954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8736D-F037-76D9-93C5-11F25EC8488E}"/>
              </a:ext>
            </a:extLst>
          </p:cNvPr>
          <p:cNvSpPr>
            <a:spLocks noGrp="1"/>
          </p:cNvSpPr>
          <p:nvPr>
            <p:ph type="title"/>
          </p:nvPr>
        </p:nvSpPr>
        <p:spPr/>
        <p:txBody>
          <a:bodyPr/>
          <a:lstStyle/>
          <a:p>
            <a:r>
              <a:rPr lang="en-US" dirty="0"/>
              <a:t>Journey –Therapy Dog</a:t>
            </a:r>
          </a:p>
        </p:txBody>
      </p:sp>
      <p:sp>
        <p:nvSpPr>
          <p:cNvPr id="3" name="Content Placeholder 2">
            <a:extLst>
              <a:ext uri="{FF2B5EF4-FFF2-40B4-BE49-F238E27FC236}">
                <a16:creationId xmlns:a16="http://schemas.microsoft.com/office/drawing/2014/main" id="{275B864B-ED13-7327-E65C-353B224E584E}"/>
              </a:ext>
            </a:extLst>
          </p:cNvPr>
          <p:cNvSpPr>
            <a:spLocks noGrp="1"/>
          </p:cNvSpPr>
          <p:nvPr>
            <p:ph idx="1"/>
          </p:nvPr>
        </p:nvSpPr>
        <p:spPr/>
        <p:txBody>
          <a:bodyPr/>
          <a:lstStyle/>
          <a:p>
            <a:pPr marL="0" marR="0">
              <a:spcBef>
                <a:spcPts val="0"/>
              </a:spcBef>
              <a:spcAft>
                <a:spcPts val="0"/>
              </a:spcAft>
            </a:pPr>
            <a:r>
              <a:rPr lang="en-US" sz="1800" dirty="0">
                <a:solidFill>
                  <a:schemeClr val="tx1">
                    <a:lumMod val="95000"/>
                  </a:schemeClr>
                </a:solidFill>
                <a:effectLst/>
                <a:latin typeface="Calibri" panose="020F0502020204030204" pitchFamily="34" charset="0"/>
                <a:ea typeface="Calibri" panose="020F0502020204030204" pitchFamily="34" charset="0"/>
                <a:cs typeface="Calibri" panose="020F0502020204030204" pitchFamily="34" charset="0"/>
              </a:rPr>
              <a:t>At the December 2022 Community Corrections Advisory Board meeting there was discussion of how Journey would be used within Community Corrections.  It was approved that Journey participate in facility classes, staff supervised recreational activities, and Julie Jensen-Kelley (Trainer) will bring Journey to the residential facility after normal business hours to interact with program participants.  Under no circumstance should Journey enter participant sleeping rooms.  Amy</a:t>
            </a:r>
            <a:r>
              <a:rPr lang="en-US" sz="1800" dirty="0">
                <a:solidFill>
                  <a:schemeClr val="tx1">
                    <a:lumMod val="95000"/>
                  </a:schemeClr>
                </a:solidFill>
                <a:latin typeface="Calibri" panose="020F0502020204030204" pitchFamily="34" charset="0"/>
                <a:ea typeface="Calibri" panose="020F0502020204030204" pitchFamily="34" charset="0"/>
                <a:cs typeface="Calibri" panose="020F0502020204030204" pitchFamily="34" charset="0"/>
              </a:rPr>
              <a:t> Motter, Julie Jensen-Kelley,</a:t>
            </a:r>
            <a:r>
              <a:rPr lang="en-US" sz="1800" dirty="0">
                <a:solidFill>
                  <a:schemeClr val="tx1">
                    <a:lumMod val="95000"/>
                  </a:schemeClr>
                </a:solidFill>
                <a:effectLst/>
                <a:latin typeface="Calibri" panose="020F0502020204030204" pitchFamily="34" charset="0"/>
                <a:ea typeface="Calibri" panose="020F0502020204030204" pitchFamily="34" charset="0"/>
                <a:cs typeface="Calibri" panose="020F0502020204030204" pitchFamily="34" charset="0"/>
              </a:rPr>
              <a:t> and Journey continue to work with Dr. Colleen Quinn, Veterinarian.   </a:t>
            </a:r>
            <a:endParaRPr lang="en-US" sz="1800" dirty="0">
              <a:solidFill>
                <a:schemeClr val="tx1">
                  <a:lumMod val="95000"/>
                </a:schemeClr>
              </a:solidFill>
              <a:effectLst/>
              <a:latin typeface="Verdana" panose="020B060403050404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endParaRPr lang="en-US" sz="1800" dirty="0">
              <a:solidFill>
                <a:srgbClr val="000000"/>
              </a:solidFill>
              <a:effectLst/>
              <a:latin typeface="Verdana" panose="020B0604030504040204" pitchFamily="34" charset="0"/>
              <a:ea typeface="Calibri" panose="020F0502020204030204" pitchFamily="34" charset="0"/>
              <a:cs typeface="Calibri" panose="020F0502020204030204" pitchFamily="34" charset="0"/>
            </a:endParaRPr>
          </a:p>
          <a:p>
            <a:endParaRPr lang="en-US" dirty="0"/>
          </a:p>
        </p:txBody>
      </p:sp>
      <p:pic>
        <p:nvPicPr>
          <p:cNvPr id="5" name="Picture 4" descr="A person holding a dog&#10;&#10;Description automatically generated with medium confidence">
            <a:extLst>
              <a:ext uri="{FF2B5EF4-FFF2-40B4-BE49-F238E27FC236}">
                <a16:creationId xmlns:a16="http://schemas.microsoft.com/office/drawing/2014/main" id="{D79A9F21-8F85-D4F3-E193-3232989F0C8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0076" y="633846"/>
            <a:ext cx="1028344" cy="1390580"/>
          </a:xfrm>
          <a:prstGeom prst="rect">
            <a:avLst/>
          </a:prstGeom>
          <a:noFill/>
        </p:spPr>
      </p:pic>
    </p:spTree>
    <p:extLst>
      <p:ext uri="{BB962C8B-B14F-4D97-AF65-F5344CB8AC3E}">
        <p14:creationId xmlns:p14="http://schemas.microsoft.com/office/powerpoint/2010/main" val="1443023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BA2C-2A0E-D665-E5A0-51F64B86E772}"/>
              </a:ext>
            </a:extLst>
          </p:cNvPr>
          <p:cNvSpPr>
            <a:spLocks noGrp="1"/>
          </p:cNvSpPr>
          <p:nvPr>
            <p:ph type="title"/>
          </p:nvPr>
        </p:nvSpPr>
        <p:spPr/>
        <p:txBody>
          <a:bodyPr/>
          <a:lstStyle/>
          <a:p>
            <a:r>
              <a:rPr lang="en-US" dirty="0"/>
              <a:t>Therapy dog </a:t>
            </a:r>
          </a:p>
        </p:txBody>
      </p:sp>
      <p:sp>
        <p:nvSpPr>
          <p:cNvPr id="3" name="Content Placeholder 2">
            <a:extLst>
              <a:ext uri="{FF2B5EF4-FFF2-40B4-BE49-F238E27FC236}">
                <a16:creationId xmlns:a16="http://schemas.microsoft.com/office/drawing/2014/main" id="{A99CE1B0-F541-BB5A-4A5B-BF96BAFF461A}"/>
              </a:ext>
            </a:extLst>
          </p:cNvPr>
          <p:cNvSpPr>
            <a:spLocks noGrp="1"/>
          </p:cNvSpPr>
          <p:nvPr>
            <p:ph idx="1"/>
          </p:nvPr>
        </p:nvSpPr>
        <p:spPr/>
        <p:txBody>
          <a:bodyPr>
            <a:normAutofit fontScale="85000" lnSpcReduction="20000"/>
          </a:bodyPr>
          <a:lstStyle/>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JOB SUMMARY: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A therapy dog is utilized for the purpose of providing support to offenders and victims as they navigate their way through the criminal justice system.  Therapy dogs offer emotional support to those who have experienced trauma, mental health issues, and substance addictions.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DUTIES: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Greeting and sitting with probationers as they attend probation appointments with their officers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Attending court hearings to sit with offenders, victims, and family members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Attending group sessions (MRT, Seeking Safety, etc.)</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Spending time with community corrections participants inside or outside of the facility</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Attending activities with participants of the Veteran’s Treatment Court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Attending meetings between the Prosecutor/Staff and victims and their families as the prepare for trials, depositions, interviews, etc.</a:t>
            </a:r>
          </a:p>
          <a:p>
            <a:pPr marL="342900" marR="0" lvl="0" indent="-342900">
              <a:lnSpc>
                <a:spcPct val="107000"/>
              </a:lnSpc>
              <a:spcBef>
                <a:spcPts val="0"/>
              </a:spcBef>
              <a:spcAft>
                <a:spcPts val="800"/>
              </a:spcAft>
              <a:buFont typeface="Symbol" panose="05050102010706020507" pitchFamily="18" charset="2"/>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Providing support to Whitley County Government employees. </a:t>
            </a:r>
          </a:p>
          <a:p>
            <a:endParaRPr lang="en-US" dirty="0"/>
          </a:p>
        </p:txBody>
      </p:sp>
    </p:spTree>
    <p:extLst>
      <p:ext uri="{BB962C8B-B14F-4D97-AF65-F5344CB8AC3E}">
        <p14:creationId xmlns:p14="http://schemas.microsoft.com/office/powerpoint/2010/main" val="1135732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C13D-69AB-433F-9E60-B8404B1414A0}"/>
              </a:ext>
            </a:extLst>
          </p:cNvPr>
          <p:cNvSpPr>
            <a:spLocks noGrp="1"/>
          </p:cNvSpPr>
          <p:nvPr>
            <p:ph type="title"/>
          </p:nvPr>
        </p:nvSpPr>
        <p:spPr/>
        <p:txBody>
          <a:bodyPr/>
          <a:lstStyle/>
          <a:p>
            <a:r>
              <a:rPr lang="en-US" dirty="0"/>
              <a:t>Treatment: </a:t>
            </a:r>
            <a:r>
              <a:rPr lang="en-US" sz="1800" dirty="0"/>
              <a:t>A therapeutic plan treating substance abuse and/or mental health under the guidance of a certified or licensed practitioner. </a:t>
            </a:r>
            <a:endParaRPr lang="en-US" dirty="0"/>
          </a:p>
        </p:txBody>
      </p:sp>
      <p:sp>
        <p:nvSpPr>
          <p:cNvPr id="3" name="Content Placeholder 2">
            <a:extLst>
              <a:ext uri="{FF2B5EF4-FFF2-40B4-BE49-F238E27FC236}">
                <a16:creationId xmlns:a16="http://schemas.microsoft.com/office/drawing/2014/main" id="{8117562F-84FC-4BC0-B4D8-4B8FA6DF48C0}"/>
              </a:ext>
            </a:extLst>
          </p:cNvPr>
          <p:cNvSpPr>
            <a:spLocks noGrp="1"/>
          </p:cNvSpPr>
          <p:nvPr>
            <p:ph idx="1"/>
          </p:nvPr>
        </p:nvSpPr>
        <p:spPr/>
        <p:txBody>
          <a:bodyPr>
            <a:normAutofit lnSpcReduction="10000"/>
          </a:bodyPr>
          <a:lstStyle/>
          <a:p>
            <a:pPr marL="0" indent="0">
              <a:buNone/>
            </a:pPr>
            <a:r>
              <a:rPr lang="en-US" u="sng" dirty="0">
                <a:solidFill>
                  <a:schemeClr val="accent2">
                    <a:lumMod val="50000"/>
                  </a:schemeClr>
                </a:solidFill>
              </a:rPr>
              <a:t>Local Providers</a:t>
            </a:r>
            <a:endParaRPr lang="en-US" u="sng" dirty="0"/>
          </a:p>
          <a:p>
            <a:r>
              <a:rPr lang="en-US" dirty="0">
                <a:solidFill>
                  <a:schemeClr val="accent2">
                    <a:lumMod val="50000"/>
                  </a:schemeClr>
                </a:solidFill>
              </a:rPr>
              <a:t>Parkview Behavioral Health Institute-Park Center</a:t>
            </a:r>
            <a:r>
              <a:rPr lang="en-US" dirty="0"/>
              <a:t>: Intensive Outpatient Program (IOP).  Individual and group therapy.  Medication Assisted Treatment.</a:t>
            </a:r>
          </a:p>
          <a:p>
            <a:r>
              <a:rPr lang="en-US" dirty="0">
                <a:solidFill>
                  <a:schemeClr val="accent2">
                    <a:lumMod val="50000"/>
                  </a:schemeClr>
                </a:solidFill>
              </a:rPr>
              <a:t>Bowen Center</a:t>
            </a:r>
            <a:r>
              <a:rPr lang="en-US" dirty="0"/>
              <a:t>:  Individual and group therapy.</a:t>
            </a:r>
          </a:p>
          <a:p>
            <a:r>
              <a:rPr lang="en-US" dirty="0">
                <a:solidFill>
                  <a:schemeClr val="accent2">
                    <a:lumMod val="50000"/>
                  </a:schemeClr>
                </a:solidFill>
              </a:rPr>
              <a:t>Live-Heal-Grow</a:t>
            </a:r>
            <a:r>
              <a:rPr lang="en-US" dirty="0"/>
              <a:t>:  Individual, family, couples, and group therapy. </a:t>
            </a:r>
          </a:p>
          <a:p>
            <a:r>
              <a:rPr lang="en-US" dirty="0">
                <a:solidFill>
                  <a:schemeClr val="accent2">
                    <a:lumMod val="50000"/>
                  </a:schemeClr>
                </a:solidFill>
              </a:rPr>
              <a:t>Quality Correctional Care</a:t>
            </a:r>
            <a:r>
              <a:rPr lang="en-US" dirty="0"/>
              <a:t>: Inmate mental health services.</a:t>
            </a:r>
          </a:p>
          <a:p>
            <a:pPr marL="0" indent="0">
              <a:buNone/>
            </a:pPr>
            <a:r>
              <a:rPr lang="en-US" dirty="0"/>
              <a:t> </a:t>
            </a:r>
          </a:p>
        </p:txBody>
      </p:sp>
    </p:spTree>
    <p:extLst>
      <p:ext uri="{BB962C8B-B14F-4D97-AF65-F5344CB8AC3E}">
        <p14:creationId xmlns:p14="http://schemas.microsoft.com/office/powerpoint/2010/main" val="3134015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31F6-B41E-4751-9394-C481A6BF52FC}"/>
              </a:ext>
            </a:extLst>
          </p:cNvPr>
          <p:cNvSpPr>
            <a:spLocks noGrp="1"/>
          </p:cNvSpPr>
          <p:nvPr>
            <p:ph type="title"/>
          </p:nvPr>
        </p:nvSpPr>
        <p:spPr/>
        <p:txBody>
          <a:bodyPr/>
          <a:lstStyle/>
          <a:p>
            <a:r>
              <a:rPr lang="en-US" dirty="0"/>
              <a:t>Jail Services</a:t>
            </a:r>
          </a:p>
        </p:txBody>
      </p:sp>
      <p:sp>
        <p:nvSpPr>
          <p:cNvPr id="3" name="Content Placeholder 2">
            <a:extLst>
              <a:ext uri="{FF2B5EF4-FFF2-40B4-BE49-F238E27FC236}">
                <a16:creationId xmlns:a16="http://schemas.microsoft.com/office/drawing/2014/main" id="{148D9001-939C-4BF0-B2CA-D9572EBAF42F}"/>
              </a:ext>
            </a:extLst>
          </p:cNvPr>
          <p:cNvSpPr>
            <a:spLocks noGrp="1"/>
          </p:cNvSpPr>
          <p:nvPr>
            <p:ph idx="1"/>
          </p:nvPr>
        </p:nvSpPr>
        <p:spPr/>
        <p:txBody>
          <a:bodyPr/>
          <a:lstStyle/>
          <a:p>
            <a:pPr marL="0" indent="0">
              <a:buNone/>
            </a:pPr>
            <a:r>
              <a:rPr lang="en-US" dirty="0"/>
              <a:t>Indiana Department of Correction 2022 grant award: $24,0000.00</a:t>
            </a:r>
          </a:p>
          <a:p>
            <a:pPr marL="0" indent="0">
              <a:buNone/>
            </a:pPr>
            <a:r>
              <a:rPr lang="en-US" dirty="0">
                <a:solidFill>
                  <a:schemeClr val="accent2">
                    <a:lumMod val="75000"/>
                  </a:schemeClr>
                </a:solidFill>
              </a:rPr>
              <a:t>Mental Health Provider:</a:t>
            </a:r>
            <a:r>
              <a:rPr lang="en-US" dirty="0">
                <a:solidFill>
                  <a:schemeClr val="tx1">
                    <a:lumMod val="95000"/>
                    <a:lumOff val="5000"/>
                  </a:schemeClr>
                </a:solidFill>
              </a:rPr>
              <a:t>   Quality Correctional Care</a:t>
            </a:r>
          </a:p>
          <a:p>
            <a:pPr marL="0" indent="0">
              <a:buNone/>
            </a:pPr>
            <a:r>
              <a:rPr lang="en-US" dirty="0">
                <a:solidFill>
                  <a:schemeClr val="accent2">
                    <a:lumMod val="75000"/>
                  </a:schemeClr>
                </a:solidFill>
              </a:rPr>
              <a:t>Funding is used to provide and additional seven hours of mental health services to inmates in the Whitley County Jail.  These (7) seven hours are added to the (6) six hours that are included in the Whitley County Jail Inmate-Healthcare contract making a total of thirteen (13) hours per week of on-site mental health services. </a:t>
            </a:r>
          </a:p>
          <a:p>
            <a:endParaRPr lang="en-US" dirty="0">
              <a:solidFill>
                <a:schemeClr val="accent2">
                  <a:lumMod val="75000"/>
                </a:schemeClr>
              </a:solidFill>
            </a:endParaRPr>
          </a:p>
          <a:p>
            <a:endParaRPr lang="en-US" dirty="0">
              <a:solidFill>
                <a:schemeClr val="tx1"/>
              </a:solidFill>
            </a:endParaRPr>
          </a:p>
        </p:txBody>
      </p:sp>
    </p:spTree>
    <p:extLst>
      <p:ext uri="{BB962C8B-B14F-4D97-AF65-F5344CB8AC3E}">
        <p14:creationId xmlns:p14="http://schemas.microsoft.com/office/powerpoint/2010/main" val="3756646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1228238" y="691840"/>
            <a:ext cx="10058400" cy="3892168"/>
          </a:xfrm>
        </p:spPr>
        <p:txBody>
          <a:bodyPr anchor="ctr">
            <a:normAutofit/>
          </a:bodyPr>
          <a:lstStyle/>
          <a:p>
            <a:pPr lvl="0"/>
            <a:r>
              <a:rPr lang="en-US" sz="2000" i="1" dirty="0">
                <a:solidFill>
                  <a:srgbClr val="FFFFFF"/>
                </a:solidFill>
              </a:rPr>
              <a:t>Mission: </a:t>
            </a:r>
            <a:br>
              <a:rPr lang="en-US" sz="2000" i="1" dirty="0">
                <a:solidFill>
                  <a:srgbClr val="FFFFFF"/>
                </a:solidFill>
              </a:rPr>
            </a:br>
            <a:br>
              <a:rPr lang="en-US" sz="2000" i="1" dirty="0">
                <a:solidFill>
                  <a:srgbClr val="FFFFFF"/>
                </a:solidFill>
              </a:rPr>
            </a:br>
            <a:r>
              <a:rPr lang="en-US" sz="2000" i="1" dirty="0">
                <a:solidFill>
                  <a:srgbClr val="FFFFFF"/>
                </a:solidFill>
              </a:rPr>
              <a:t>To provide a multi-facet community-based program that facilitates behavioral change by incorporating the effective use of evidence -based practices through cognitive change programs, aimed to increase motivation and ceas</a:t>
            </a:r>
            <a:r>
              <a:rPr lang="en-US" sz="1800" i="1" dirty="0">
                <a:solidFill>
                  <a:srgbClr val="FFFFFF"/>
                </a:solidFill>
              </a:rPr>
              <a:t>e</a:t>
            </a:r>
            <a:r>
              <a:rPr lang="en-US" sz="4800" i="1" dirty="0">
                <a:solidFill>
                  <a:srgbClr val="FFFFFF"/>
                </a:solidFill>
              </a:rPr>
              <a:t> </a:t>
            </a:r>
            <a:r>
              <a:rPr lang="en-US" sz="1800" i="1" dirty="0">
                <a:solidFill>
                  <a:srgbClr val="FFFFFF"/>
                </a:solidFill>
              </a:rPr>
              <a:t>criminal thinking prior to their incorporation back into the community,  enhancing public safety. </a:t>
            </a:r>
          </a:p>
        </p:txBody>
      </p:sp>
      <p:sp>
        <p:nvSpPr>
          <p:cNvPr id="3" name="Subtitle 2">
            <a:extLst>
              <a:ext uri="{FF2B5EF4-FFF2-40B4-BE49-F238E27FC236}">
                <a16:creationId xmlns:a16="http://schemas.microsoft.com/office/drawing/2014/main" id="{255E1F2F-E259-4EA8-9FFD-3A10AF541859}"/>
              </a:ext>
            </a:extLst>
          </p:cNvPr>
          <p:cNvSpPr>
            <a:spLocks noGrp="1"/>
          </p:cNvSpPr>
          <p:nvPr>
            <p:ph type="subTitle" idx="1"/>
          </p:nvPr>
        </p:nvSpPr>
        <p:spPr>
          <a:xfrm>
            <a:off x="1100051" y="5225240"/>
            <a:ext cx="10058400" cy="1143000"/>
          </a:xfrm>
        </p:spPr>
        <p:txBody>
          <a:bodyPr>
            <a:normAutofit/>
          </a:bodyPr>
          <a:lstStyle/>
          <a:p>
            <a:r>
              <a:rPr lang="en-US" dirty="0">
                <a:solidFill>
                  <a:srgbClr val="FFFFFF"/>
                </a:solidFill>
              </a:rPr>
              <a:t>Whitley county community corrections</a:t>
            </a:r>
          </a:p>
        </p:txBody>
      </p:sp>
    </p:spTree>
    <p:extLst>
      <p:ext uri="{BB962C8B-B14F-4D97-AF65-F5344CB8AC3E}">
        <p14:creationId xmlns:p14="http://schemas.microsoft.com/office/powerpoint/2010/main" val="191714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1CFF-B8DF-431E-88E4-F6542DF41CF4}"/>
              </a:ext>
            </a:extLst>
          </p:cNvPr>
          <p:cNvSpPr>
            <a:spLocks noGrp="1"/>
          </p:cNvSpPr>
          <p:nvPr>
            <p:ph type="title"/>
          </p:nvPr>
        </p:nvSpPr>
        <p:spPr>
          <a:xfrm>
            <a:off x="1097280" y="286603"/>
            <a:ext cx="10058400" cy="954967"/>
          </a:xfrm>
        </p:spPr>
        <p:txBody>
          <a:bodyPr>
            <a:normAutofit fontScale="90000"/>
          </a:bodyPr>
          <a:lstStyle/>
          <a:p>
            <a:r>
              <a:rPr lang="en-US" dirty="0"/>
              <a:t>Cognitive Behavioral Intervention: </a:t>
            </a:r>
            <a:r>
              <a:rPr lang="en-US" sz="1800" dirty="0"/>
              <a:t>An evidence-based intervention  to address criminogenic behavior by restructuring the thought process to teach cognitive skills to assist in basic decision-making and problem solving.</a:t>
            </a:r>
            <a:endParaRPr lang="en-US" dirty="0"/>
          </a:p>
        </p:txBody>
      </p:sp>
      <p:sp>
        <p:nvSpPr>
          <p:cNvPr id="3" name="Content Placeholder 2">
            <a:extLst>
              <a:ext uri="{FF2B5EF4-FFF2-40B4-BE49-F238E27FC236}">
                <a16:creationId xmlns:a16="http://schemas.microsoft.com/office/drawing/2014/main" id="{705821C5-EFCA-467A-B3DB-7C2DBE35529F}"/>
              </a:ext>
            </a:extLst>
          </p:cNvPr>
          <p:cNvSpPr>
            <a:spLocks noGrp="1"/>
          </p:cNvSpPr>
          <p:nvPr>
            <p:ph idx="1"/>
          </p:nvPr>
        </p:nvSpPr>
        <p:spPr/>
        <p:txBody>
          <a:bodyPr>
            <a:normAutofit fontScale="92500" lnSpcReduction="10000"/>
          </a:bodyPr>
          <a:lstStyle/>
          <a:p>
            <a:pPr marL="749808" lvl="4" indent="0">
              <a:buNone/>
            </a:pPr>
            <a:r>
              <a:rPr lang="en-US" sz="1400" dirty="0"/>
              <a:t>Case Managers use the following  intervention tools:</a:t>
            </a:r>
          </a:p>
          <a:p>
            <a:r>
              <a:rPr lang="en-US" sz="1400" dirty="0">
                <a:solidFill>
                  <a:schemeClr val="accent2">
                    <a:lumMod val="50000"/>
                  </a:schemeClr>
                </a:solidFill>
              </a:rPr>
              <a:t>Carey Guides and BITS</a:t>
            </a:r>
          </a:p>
          <a:p>
            <a:r>
              <a:rPr lang="en-US" sz="1400" dirty="0"/>
              <a:t>Carey Guides include 100 tools that corrections professionals can use as they work with offenders to address their skill deficits and make positive changes. The BITS, or Brief Intervention Tools, were created to help corrections professionals effectively address key skill deficits—particularly those associated with criminogenic needs—in short, structured interventions. There are six BITS tools: “Decision Making,” “Overcoming Automatic Responses,” “Problem Solving,” “Thinking Traps,” “Overcoming Thinking Traps,” and “Who I Spend Time With.” The six skill areas addressed by these BITS were identified through a series of interviews with corrections professionals as the most common barriers to risk reduction and therefore most important to teach offenders.</a:t>
            </a:r>
          </a:p>
          <a:p>
            <a:r>
              <a:rPr lang="en-US" sz="1400" dirty="0">
                <a:solidFill>
                  <a:schemeClr val="accent2">
                    <a:lumMod val="50000"/>
                  </a:schemeClr>
                </a:solidFill>
              </a:rPr>
              <a:t>Thinking Reports</a:t>
            </a:r>
          </a:p>
          <a:p>
            <a:r>
              <a:rPr lang="en-US" sz="1400" dirty="0"/>
              <a:t>Participants use thinking reports to observe and report their thoughts , feelings, attitudes, and beliefs.  It assist in  making better decisions and how to respond to situations. </a:t>
            </a:r>
          </a:p>
          <a:p>
            <a:endParaRPr lang="en-US" sz="1300" dirty="0"/>
          </a:p>
        </p:txBody>
      </p:sp>
    </p:spTree>
    <p:extLst>
      <p:ext uri="{BB962C8B-B14F-4D97-AF65-F5344CB8AC3E}">
        <p14:creationId xmlns:p14="http://schemas.microsoft.com/office/powerpoint/2010/main" val="26438992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DC803-0373-4003-89D7-82361AC8A823}"/>
              </a:ext>
            </a:extLst>
          </p:cNvPr>
          <p:cNvSpPr>
            <a:spLocks noGrp="1"/>
          </p:cNvSpPr>
          <p:nvPr>
            <p:ph type="title"/>
          </p:nvPr>
        </p:nvSpPr>
        <p:spPr/>
        <p:txBody>
          <a:bodyPr/>
          <a:lstStyle/>
          <a:p>
            <a:r>
              <a:rPr lang="en-US" dirty="0"/>
              <a:t> 2022 Grant Revenue</a:t>
            </a:r>
          </a:p>
        </p:txBody>
      </p:sp>
      <p:sp>
        <p:nvSpPr>
          <p:cNvPr id="3" name="Content Placeholder 2">
            <a:extLst>
              <a:ext uri="{FF2B5EF4-FFF2-40B4-BE49-F238E27FC236}">
                <a16:creationId xmlns:a16="http://schemas.microsoft.com/office/drawing/2014/main" id="{C1D08670-9B36-4DE2-98F2-086E46352FD7}"/>
              </a:ext>
            </a:extLst>
          </p:cNvPr>
          <p:cNvSpPr>
            <a:spLocks noGrp="1"/>
          </p:cNvSpPr>
          <p:nvPr>
            <p:ph idx="1"/>
          </p:nvPr>
        </p:nvSpPr>
        <p:spPr/>
        <p:txBody>
          <a:bodyPr>
            <a:normAutofit fontScale="92500"/>
          </a:bodyPr>
          <a:lstStyle/>
          <a:p>
            <a:pPr marL="0" indent="0">
              <a:buNone/>
            </a:pPr>
            <a:r>
              <a:rPr lang="en-US" dirty="0"/>
              <a:t>	</a:t>
            </a:r>
          </a:p>
          <a:p>
            <a:r>
              <a:rPr lang="en-US" dirty="0"/>
              <a:t>Indiana Department of Correction Community Corrections: $695,404.00</a:t>
            </a:r>
          </a:p>
          <a:p>
            <a:r>
              <a:rPr lang="en-US" dirty="0"/>
              <a:t>Indiana Department of Correction Jail Services Grant: $24,000.00</a:t>
            </a:r>
          </a:p>
          <a:p>
            <a:r>
              <a:rPr lang="en-US" dirty="0"/>
              <a:t>Justice Partners Addictions Response Grant: $121,499.23</a:t>
            </a:r>
          </a:p>
          <a:p>
            <a:r>
              <a:rPr lang="en-US" dirty="0"/>
              <a:t>Indiana Office of Courts Services Pretrial  Services Grant: $173,078.00</a:t>
            </a:r>
          </a:p>
          <a:p>
            <a:r>
              <a:rPr lang="en-US" dirty="0"/>
              <a:t>Indiana Office of Court Services Veterans  Treatment Court Grant: $72,105.32</a:t>
            </a:r>
          </a:p>
          <a:p>
            <a:r>
              <a:rPr lang="en-US" dirty="0"/>
              <a:t>Drug-Free Indiana: $13,506.36</a:t>
            </a:r>
          </a:p>
          <a:p>
            <a:endParaRPr lang="en-US" dirty="0"/>
          </a:p>
        </p:txBody>
      </p:sp>
    </p:spTree>
    <p:extLst>
      <p:ext uri="{BB962C8B-B14F-4D97-AF65-F5344CB8AC3E}">
        <p14:creationId xmlns:p14="http://schemas.microsoft.com/office/powerpoint/2010/main" val="42788109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6199A-9595-4969-B4A2-22221A40ED53}"/>
              </a:ext>
            </a:extLst>
          </p:cNvPr>
          <p:cNvSpPr>
            <a:spLocks noGrp="1"/>
          </p:cNvSpPr>
          <p:nvPr>
            <p:ph type="title"/>
          </p:nvPr>
        </p:nvSpPr>
        <p:spPr>
          <a:xfrm>
            <a:off x="1066800" y="46038"/>
            <a:ext cx="10058400" cy="1190334"/>
          </a:xfrm>
        </p:spPr>
        <p:txBody>
          <a:bodyPr/>
          <a:lstStyle/>
          <a:p>
            <a:r>
              <a:rPr lang="en-US" dirty="0"/>
              <a:t>Other Collections</a:t>
            </a:r>
          </a:p>
        </p:txBody>
      </p:sp>
      <p:sp>
        <p:nvSpPr>
          <p:cNvPr id="5" name="Content Placeholder 4">
            <a:extLst>
              <a:ext uri="{FF2B5EF4-FFF2-40B4-BE49-F238E27FC236}">
                <a16:creationId xmlns:a16="http://schemas.microsoft.com/office/drawing/2014/main" id="{DB5D2C80-C9AF-449C-A7AF-52A9D262E16C}"/>
              </a:ext>
            </a:extLst>
          </p:cNvPr>
          <p:cNvSpPr>
            <a:spLocks noGrp="1"/>
          </p:cNvSpPr>
          <p:nvPr>
            <p:ph idx="1"/>
          </p:nvPr>
        </p:nvSpPr>
        <p:spPr>
          <a:xfrm>
            <a:off x="1066800" y="2108201"/>
            <a:ext cx="10058400" cy="3760891"/>
          </a:xfrm>
        </p:spPr>
        <p:txBody>
          <a:bodyPr/>
          <a:lstStyle/>
          <a:p>
            <a:r>
              <a:rPr lang="en-US" b="1" dirty="0">
                <a:solidFill>
                  <a:schemeClr val="accent2">
                    <a:lumMod val="75000"/>
                  </a:schemeClr>
                </a:solidFill>
              </a:rPr>
              <a:t>Child Support paid by participants while under the supervision of Community Corrections</a:t>
            </a:r>
            <a:r>
              <a:rPr lang="en-US" dirty="0"/>
              <a:t>: </a:t>
            </a:r>
            <a:r>
              <a:rPr lang="en-US" b="1" dirty="0"/>
              <a:t>$52,370.21</a:t>
            </a:r>
          </a:p>
        </p:txBody>
      </p:sp>
      <p:pic>
        <p:nvPicPr>
          <p:cNvPr id="1028" name="Picture 4" descr="Child Support | Pondeva &amp;amp; Sohrab, APC – A Family Law Practice">
            <a:extLst>
              <a:ext uri="{FF2B5EF4-FFF2-40B4-BE49-F238E27FC236}">
                <a16:creationId xmlns:a16="http://schemas.microsoft.com/office/drawing/2014/main" id="{715C2472-75C5-471B-BEE0-06EDF2AB0F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0823" y="3429000"/>
            <a:ext cx="2381250"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680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B4BB0-0CDF-4007-A520-FFE1C2F47408}"/>
              </a:ext>
            </a:extLst>
          </p:cNvPr>
          <p:cNvSpPr>
            <a:spLocks noGrp="1"/>
          </p:cNvSpPr>
          <p:nvPr>
            <p:ph type="title"/>
          </p:nvPr>
        </p:nvSpPr>
        <p:spPr/>
        <p:txBody>
          <a:bodyPr/>
          <a:lstStyle/>
          <a:p>
            <a:r>
              <a:rPr lang="en-US" dirty="0"/>
              <a:t>Other Collections</a:t>
            </a:r>
          </a:p>
        </p:txBody>
      </p:sp>
      <p:sp>
        <p:nvSpPr>
          <p:cNvPr id="5" name="Content Placeholder 4">
            <a:extLst>
              <a:ext uri="{FF2B5EF4-FFF2-40B4-BE49-F238E27FC236}">
                <a16:creationId xmlns:a16="http://schemas.microsoft.com/office/drawing/2014/main" id="{32D6A55B-6AE4-407F-8A60-566B20D75AFE}"/>
              </a:ext>
            </a:extLst>
          </p:cNvPr>
          <p:cNvSpPr>
            <a:spLocks noGrp="1"/>
          </p:cNvSpPr>
          <p:nvPr>
            <p:ph idx="1"/>
          </p:nvPr>
        </p:nvSpPr>
        <p:spPr>
          <a:xfrm>
            <a:off x="1097280" y="2108202"/>
            <a:ext cx="10058400" cy="3532744"/>
          </a:xfrm>
        </p:spPr>
        <p:txBody>
          <a:bodyPr/>
          <a:lstStyle/>
          <a:p>
            <a:pPr marL="0" indent="0">
              <a:buNone/>
            </a:pPr>
            <a:r>
              <a:rPr lang="en-US" b="1" dirty="0">
                <a:solidFill>
                  <a:schemeClr val="accent2">
                    <a:lumMod val="75000"/>
                  </a:schemeClr>
                </a:solidFill>
              </a:rPr>
              <a:t> </a:t>
            </a:r>
          </a:p>
          <a:p>
            <a:pPr marL="0" indent="0">
              <a:buNone/>
            </a:pPr>
            <a:endParaRPr lang="en-US" b="1" dirty="0">
              <a:solidFill>
                <a:schemeClr val="accent2">
                  <a:lumMod val="75000"/>
                </a:schemeClr>
              </a:solidFill>
            </a:endParaRPr>
          </a:p>
          <a:p>
            <a:pPr marL="0" indent="0">
              <a:buNone/>
            </a:pPr>
            <a:r>
              <a:rPr lang="en-US" b="1" dirty="0"/>
              <a:t>$7,748.22 </a:t>
            </a:r>
            <a:r>
              <a:rPr lang="en-US" b="1" dirty="0">
                <a:solidFill>
                  <a:schemeClr val="accent2">
                    <a:lumMod val="75000"/>
                  </a:schemeClr>
                </a:solidFill>
              </a:rPr>
              <a:t>was paid in restitution to victims of crime by participants under the supervision of Community Corrections.</a:t>
            </a:r>
          </a:p>
          <a:p>
            <a:pPr marL="0" indent="0">
              <a:buNone/>
            </a:pPr>
            <a:endParaRPr lang="en-US" b="1" dirty="0">
              <a:solidFill>
                <a:schemeClr val="accent2">
                  <a:lumMod val="75000"/>
                </a:schemeClr>
              </a:solidFill>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3755515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2F23D-A90F-4526-85C1-84F02565DE63}"/>
              </a:ext>
            </a:extLst>
          </p:cNvPr>
          <p:cNvSpPr>
            <a:spLocks noGrp="1"/>
          </p:cNvSpPr>
          <p:nvPr>
            <p:ph type="title"/>
          </p:nvPr>
        </p:nvSpPr>
        <p:spPr/>
        <p:txBody>
          <a:bodyPr/>
          <a:lstStyle/>
          <a:p>
            <a:r>
              <a:rPr lang="en-US" dirty="0"/>
              <a:t>Project Income User Fees</a:t>
            </a:r>
            <a:br>
              <a:rPr lang="en-US" dirty="0"/>
            </a:br>
            <a:r>
              <a:rPr lang="en-US" dirty="0"/>
              <a:t>2022  income: $987,079.88</a:t>
            </a:r>
          </a:p>
        </p:txBody>
      </p:sp>
      <p:sp>
        <p:nvSpPr>
          <p:cNvPr id="3" name="Content Placeholder 2">
            <a:extLst>
              <a:ext uri="{FF2B5EF4-FFF2-40B4-BE49-F238E27FC236}">
                <a16:creationId xmlns:a16="http://schemas.microsoft.com/office/drawing/2014/main" id="{AA2B9057-C92D-4293-BCB6-D241CBD4A980}"/>
              </a:ext>
            </a:extLst>
          </p:cNvPr>
          <p:cNvSpPr>
            <a:spLocks noGrp="1"/>
          </p:cNvSpPr>
          <p:nvPr>
            <p:ph idx="1"/>
          </p:nvPr>
        </p:nvSpPr>
        <p:spPr/>
        <p:txBody>
          <a:bodyPr>
            <a:normAutofit lnSpcReduction="10000"/>
          </a:bodyPr>
          <a:lstStyle/>
          <a:p>
            <a:pPr algn="l"/>
            <a:r>
              <a:rPr lang="en-US" sz="1400" dirty="0">
                <a:latin typeface="Calibri Light" panose="020F0302020204030204" pitchFamily="34" charset="0"/>
                <a:cs typeface="Calibri Light" panose="020F0302020204030204" pitchFamily="34" charset="0"/>
              </a:rPr>
              <a:t>The Indiana Department of Correction Grant Agreement requires  a</a:t>
            </a:r>
            <a:r>
              <a:rPr lang="en-US" sz="1400" b="0" i="0" u="none" strike="noStrike" baseline="0" dirty="0">
                <a:latin typeface="Calibri Light" panose="020F0302020204030204" pitchFamily="34" charset="0"/>
                <a:cs typeface="Calibri Light" panose="020F0302020204030204" pitchFamily="34" charset="0"/>
              </a:rPr>
              <a:t> separate fund be established for Project income and identified as the "Community Corrections Project Income Fund." Expenditures from this fund shall be accounted for in the same manner as all other expenditures of Community Corrections grant money. User fees and other funds collected by Project components funded under this Grant Agreement shall be included in the Community Corrections Project Income Fund unless the collection and maintenance of those funds is mandated elsewhere under Indiana Code, including but not limited to probation user fees collected under Indiana Code 35-38-2-1 et seq.</a:t>
            </a:r>
          </a:p>
          <a:p>
            <a:pPr algn="l"/>
            <a:r>
              <a:rPr lang="en-US" sz="1400" b="0" i="0" u="none" strike="noStrike" baseline="0" dirty="0">
                <a:latin typeface="Calibri Light" panose="020F0302020204030204" pitchFamily="34" charset="0"/>
                <a:cs typeface="Calibri Light" panose="020F0302020204030204" pitchFamily="34" charset="0"/>
              </a:rPr>
              <a:t>Grantee agrees to establish and maintain within the agency responsible for program implementation a daily ledger in such form as approved by the State Board of Accounts. Said daily ledger shall include receipts, expenditures and balances by category and line item corresponding to the budget of the approved application for funds. Such a ledger shall be in addition to, and not a substitute for, any and all fiscal and other records of the Auditor of County. Further, said ledger shall be used to account for funds regardless of source (state grant, program user fees, etc.).   </a:t>
            </a:r>
          </a:p>
          <a:p>
            <a:pPr algn="l"/>
            <a:r>
              <a:rPr lang="en-US" sz="1400" b="0" i="0" u="none" strike="noStrike" baseline="0" dirty="0">
                <a:latin typeface="Calibri Light" panose="020F0302020204030204" pitchFamily="34" charset="0"/>
                <a:cs typeface="Calibri Light" panose="020F0302020204030204" pitchFamily="34" charset="0"/>
              </a:rPr>
              <a:t>Whitley C</a:t>
            </a:r>
            <a:r>
              <a:rPr lang="en-US" sz="1400" dirty="0">
                <a:latin typeface="Calibri Light" panose="020F0302020204030204" pitchFamily="34" charset="0"/>
                <a:cs typeface="Calibri Light" panose="020F0302020204030204" pitchFamily="34" charset="0"/>
              </a:rPr>
              <a:t>ounty Community Corrections Project Income deposits include: participant user fees,  participant commissary purchases, Drug-free Indiana,  miscellaneous program contributions, bank interest, and commission checks. </a:t>
            </a:r>
            <a:endParaRPr lang="en-US" sz="1400" b="0" i="0" u="none" strike="noStrike" baseline="0" dirty="0">
              <a:latin typeface="Calibri Light" panose="020F0302020204030204" pitchFamily="34" charset="0"/>
              <a:cs typeface="Calibri Light" panose="020F0302020204030204" pitchFamily="34" charset="0"/>
            </a:endParaRPr>
          </a:p>
          <a:p>
            <a:pPr marL="0" indent="0" algn="l">
              <a:buNone/>
            </a:pPr>
            <a:endParaRPr lang="en-US" sz="12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4195279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CD3A8-CE2A-4BA2-8A51-D5021C7167F4}"/>
              </a:ext>
            </a:extLst>
          </p:cNvPr>
          <p:cNvSpPr>
            <a:spLocks noGrp="1"/>
          </p:cNvSpPr>
          <p:nvPr>
            <p:ph type="title"/>
          </p:nvPr>
        </p:nvSpPr>
        <p:spPr>
          <a:xfrm>
            <a:off x="1097280" y="1188304"/>
            <a:ext cx="10058400" cy="554434"/>
          </a:xfrm>
        </p:spPr>
        <p:txBody>
          <a:bodyPr>
            <a:normAutofit fontScale="90000"/>
          </a:bodyPr>
          <a:lstStyle/>
          <a:p>
            <a:r>
              <a:rPr lang="en-US" dirty="0"/>
              <a:t>Project Income</a:t>
            </a:r>
            <a:br>
              <a:rPr lang="en-US" dirty="0"/>
            </a:br>
            <a:r>
              <a:rPr lang="en-US" dirty="0"/>
              <a:t>Commissary Procedure</a:t>
            </a:r>
          </a:p>
        </p:txBody>
      </p:sp>
      <p:sp>
        <p:nvSpPr>
          <p:cNvPr id="3" name="Content Placeholder 2">
            <a:extLst>
              <a:ext uri="{FF2B5EF4-FFF2-40B4-BE49-F238E27FC236}">
                <a16:creationId xmlns:a16="http://schemas.microsoft.com/office/drawing/2014/main" id="{D1C839FC-20CC-4D66-8D58-DAD7453FBA5F}"/>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7" name="TextBox 6">
            <a:extLst>
              <a:ext uri="{FF2B5EF4-FFF2-40B4-BE49-F238E27FC236}">
                <a16:creationId xmlns:a16="http://schemas.microsoft.com/office/drawing/2014/main" id="{B5289E04-A712-458E-9954-1B54AF8E32CA}"/>
              </a:ext>
            </a:extLst>
          </p:cNvPr>
          <p:cNvSpPr txBox="1"/>
          <p:nvPr/>
        </p:nvSpPr>
        <p:spPr>
          <a:xfrm>
            <a:off x="101600" y="2108201"/>
            <a:ext cx="11950700" cy="5016758"/>
          </a:xfrm>
          <a:prstGeom prst="rect">
            <a:avLst/>
          </a:prstGeom>
          <a:noFill/>
        </p:spPr>
        <p:txBody>
          <a:bodyPr wrap="square">
            <a:spAutoFit/>
          </a:bodyPr>
          <a:lstStyle/>
          <a:p>
            <a:pPr marL="0" marR="0">
              <a:spcBef>
                <a:spcPts val="0"/>
              </a:spcBef>
              <a:spcAft>
                <a:spcPts val="0"/>
              </a:spcAft>
              <a:tabLst>
                <a:tab pos="457200" algn="l"/>
              </a:tabLst>
            </a:pPr>
            <a:r>
              <a:rPr lang="en-US" sz="1800" dirty="0">
                <a:effectLst/>
                <a:latin typeface="Calibri Light" panose="020F0302020204030204" pitchFamily="34" charset="0"/>
                <a:ea typeface="Arial Unicode MS" panose="020B0604020202020204" pitchFamily="34" charset="-128"/>
                <a:cs typeface="Times New Roman" panose="02020603050405020304" pitchFamily="18" charset="0"/>
              </a:rPr>
              <a:t>All Commissary payments are receipted in the SRS database and deposited daily in Star Financial Bank. The Director reconciles the bank account monthly.  A Report of Collections is prepared for the Whitley County Auditor, and all funds collected monthly are deposited with the Whitley County Treasurer and receipted into Project Income.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tabLst>
                <a:tab pos="457200" algn="l"/>
              </a:tabLst>
            </a:pPr>
            <a:r>
              <a:rPr lang="en-US" sz="1800" dirty="0">
                <a:effectLst/>
                <a:latin typeface="Calibri Light" panose="020F0302020204030204" pitchFamily="34" charset="0"/>
                <a:ea typeface="Arial Unicode MS" panose="020B0604020202020204" pitchFamily="34" charset="-128"/>
                <a:cs typeface="Times New Roman" panose="02020603050405020304" pitchFamily="18" charset="0"/>
              </a:rPr>
              <a:t> Commissary funds may be used to restock commissary inventory, luncheon meetings, in-service training, participant incentives; cable, recreation activities, and program supplies/equipment.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Light" panose="020F0302020204030204" pitchFamily="34" charset="0"/>
                <a:ea typeface="Arial Unicode MS" panose="020B0604020202020204" pitchFamily="34" charset="-128"/>
                <a:cs typeface="Times New Roman" panose="02020603050405020304" pitchFamily="18" charset="0"/>
              </a:rPr>
              <a:t>All invoices for Commissary purchases are submitted to the Director.  The Director prepares a claim for the County Auditor authorizing payments to be processed through the Project Income Fund Commissary line item.</a:t>
            </a:r>
            <a:endParaRPr lang="en-US" dirty="0">
              <a:latin typeface="Calibri Light" panose="020F0302020204030204" pitchFamily="34" charset="0"/>
              <a:ea typeface="Arial Unicode MS" panose="020B0604020202020204" pitchFamily="34" charset="-128"/>
              <a:cs typeface="Times New Roman" panose="02020603050405020304" pitchFamily="18" charset="0"/>
            </a:endParaRPr>
          </a:p>
          <a:p>
            <a:pPr marL="0" marR="0">
              <a:spcBef>
                <a:spcPts val="0"/>
              </a:spcBef>
              <a:spcAft>
                <a:spcPts val="0"/>
              </a:spcAft>
              <a:tabLst>
                <a:tab pos="0" algn="l"/>
                <a:tab pos="228600" algn="l"/>
                <a:tab pos="457200" algn="l"/>
              </a:tabLst>
            </a:pPr>
            <a:r>
              <a:rPr lang="en-US" sz="1800" dirty="0">
                <a:effectLst/>
                <a:latin typeface="Calibri Light" panose="020F0302020204030204" pitchFamily="34" charset="0"/>
                <a:ea typeface="Arial Unicode MS" panose="020B0604020202020204" pitchFamily="34" charset="-128"/>
                <a:cs typeface="Times New Roman" panose="02020603050405020304" pitchFamily="18" charset="0"/>
              </a:rPr>
              <a:t>Participants are not allowed to bring in hygiene or food items; they must purchase items through commissary.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spc="-15" dirty="0">
                <a:effectLst/>
                <a:latin typeface="Calibri Light" panose="020F0302020204030204" pitchFamily="34" charset="0"/>
                <a:ea typeface="Arial Unicode MS" panose="020B0604020202020204" pitchFamily="34" charset="-128"/>
                <a:cs typeface="Times New Roman" panose="02020603050405020304" pitchFamily="18" charset="0"/>
              </a:rPr>
              <a:t>Commissary is available in the facility.  Participants will pay cash for their purchases and receive a receipt from staff for weekly orders.  Payments are processed through the participant’s SRS Commissary Financial Account.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Light" panose="020F0302020204030204" pitchFamily="34" charset="0"/>
                <a:ea typeface="Arial Unicode MS" panose="020B0604020202020204" pitchFamily="34" charset="-128"/>
                <a:cs typeface="Times New Roman" panose="02020603050405020304" pitchFamily="18" charset="0"/>
              </a:rPr>
              <a:t>All commissary items will be priced with a minimum of a 20% increase over actual cost; rounded to the nearest dollar.  Cost and pricing of all commissary items are regularly reviewed and adjusted as needed. Changes in commissary items and pricing must be approved by the Director.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latin typeface="Calibri Light" panose="020F0302020204030204" pitchFamily="34" charset="0"/>
                <a:ea typeface="Arial Unicode MS" panose="020B0604020202020204" pitchFamily="34" charset="-128"/>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effectLst/>
              <a:latin typeface="Calibri Light" panose="020F0302020204030204" pitchFamily="34" charset="0"/>
              <a:ea typeface="Arial Unicode MS" panose="020B0604020202020204" pitchFamily="34" charset="-128"/>
              <a:cs typeface="Times New Roman" panose="02020603050405020304" pitchFamily="18" charset="0"/>
            </a:endParaRPr>
          </a:p>
          <a:p>
            <a:pPr marL="0" marR="0">
              <a:spcBef>
                <a:spcPts val="0"/>
              </a:spcBef>
              <a:spcAft>
                <a:spcPts val="0"/>
              </a:spcAft>
            </a:pPr>
            <a:endParaRPr lang="en-US" dirty="0">
              <a:latin typeface="Calibri Light" panose="020F0302020204030204" pitchFamily="34" charset="0"/>
              <a:ea typeface="Arial Unicode MS" panose="020B0604020202020204" pitchFamily="34" charset="-128"/>
              <a:cs typeface="Times New Roman" panose="02020603050405020304" pitchFamily="18" charset="0"/>
            </a:endParaRPr>
          </a:p>
          <a:p>
            <a:pPr marL="0" marR="0">
              <a:spcBef>
                <a:spcPts val="0"/>
              </a:spcBef>
              <a:spcAft>
                <a:spcPts val="0"/>
              </a:spcAft>
            </a:pPr>
            <a:endParaRPr lang="en-US" sz="1600" dirty="0">
              <a:effectLst/>
              <a:latin typeface="Calibri Light" panose="020F0302020204030204" pitchFamily="34" charset="0"/>
              <a:ea typeface="Arial Unicode MS" panose="020B0604020202020204" pitchFamily="34" charset="-128"/>
              <a:cs typeface="Times New Roman" panose="02020603050405020304" pitchFamily="18" charset="0"/>
            </a:endParaRPr>
          </a:p>
          <a:p>
            <a:pPr marL="0" marR="0">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8233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4B3B8-DB34-43D0-99E7-14080C9F100D}"/>
              </a:ext>
            </a:extLst>
          </p:cNvPr>
          <p:cNvSpPr>
            <a:spLocks noGrp="1"/>
          </p:cNvSpPr>
          <p:nvPr>
            <p:ph type="title"/>
          </p:nvPr>
        </p:nvSpPr>
        <p:spPr/>
        <p:txBody>
          <a:bodyPr/>
          <a:lstStyle/>
          <a:p>
            <a:r>
              <a:rPr lang="en-US" dirty="0"/>
              <a:t>Project Income Commission Revenue</a:t>
            </a:r>
          </a:p>
        </p:txBody>
      </p:sp>
      <p:sp>
        <p:nvSpPr>
          <p:cNvPr id="3" name="Content Placeholder 2">
            <a:extLst>
              <a:ext uri="{FF2B5EF4-FFF2-40B4-BE49-F238E27FC236}">
                <a16:creationId xmlns:a16="http://schemas.microsoft.com/office/drawing/2014/main" id="{F5BB68AD-04F5-4347-A901-38A31A671D17}"/>
              </a:ext>
            </a:extLst>
          </p:cNvPr>
          <p:cNvSpPr>
            <a:spLocks noGrp="1"/>
          </p:cNvSpPr>
          <p:nvPr>
            <p:ph idx="1"/>
          </p:nvPr>
        </p:nvSpPr>
        <p:spPr/>
        <p:txBody>
          <a:bodyPr>
            <a:normAutofit fontScale="77500" lnSpcReduction="20000"/>
          </a:bodyPr>
          <a:lstStyle/>
          <a:p>
            <a:r>
              <a:rPr lang="en-US" dirty="0">
                <a:latin typeface="Calibri Light" panose="020F0302020204030204" pitchFamily="34" charset="0"/>
                <a:cs typeface="Calibri Light" panose="020F0302020204030204" pitchFamily="34" charset="0"/>
              </a:rPr>
              <a:t>HomeWAV, LLC : participant telephone/video calls.  Department receives 40% commission check monthly for usage.  </a:t>
            </a:r>
          </a:p>
          <a:p>
            <a:pPr lvl="1"/>
            <a:r>
              <a:rPr lang="en-US" b="1" dirty="0">
                <a:solidFill>
                  <a:schemeClr val="accent1"/>
                </a:solidFill>
                <a:latin typeface="Calibri Light" panose="020F0302020204030204" pitchFamily="34" charset="0"/>
                <a:cs typeface="Calibri Light" panose="020F0302020204030204" pitchFamily="34" charset="0"/>
              </a:rPr>
              <a:t>2022 Revenue: $28,108.54</a:t>
            </a:r>
          </a:p>
          <a:p>
            <a:r>
              <a:rPr lang="en-US" dirty="0">
                <a:latin typeface="Calibri Light" panose="020F0302020204030204" pitchFamily="34" charset="0"/>
                <a:cs typeface="Calibri Light" panose="020F0302020204030204" pitchFamily="34" charset="0"/>
              </a:rPr>
              <a:t>Snyder’s Food Service:  Department receives a commission electronic payment monthly for sales. </a:t>
            </a:r>
          </a:p>
          <a:p>
            <a:pPr lvl="1"/>
            <a:r>
              <a:rPr lang="en-US" b="1" dirty="0">
                <a:solidFill>
                  <a:schemeClr val="accent1"/>
                </a:solidFill>
                <a:latin typeface="Calibri Light" panose="020F0302020204030204" pitchFamily="34" charset="0"/>
                <a:cs typeface="Calibri Light" panose="020F0302020204030204" pitchFamily="34" charset="0"/>
              </a:rPr>
              <a:t>2022 Revenue: $21,546.98</a:t>
            </a:r>
          </a:p>
          <a:p>
            <a:pPr lvl="1"/>
            <a:endParaRPr lang="en-US" b="1" dirty="0">
              <a:solidFill>
                <a:schemeClr val="accent2">
                  <a:lumMod val="75000"/>
                </a:schemeClr>
              </a:solidFill>
              <a:latin typeface="Calibri Light" panose="020F0302020204030204" pitchFamily="34" charset="0"/>
              <a:cs typeface="Calibri Light" panose="020F0302020204030204" pitchFamily="34" charset="0"/>
            </a:endParaRPr>
          </a:p>
          <a:p>
            <a:pPr marL="0" marR="0" lvl="0" indent="0">
              <a:spcBef>
                <a:spcPts val="0"/>
              </a:spcBef>
              <a:spcAft>
                <a:spcPts val="0"/>
              </a:spcAft>
              <a:buSzPts val="1000"/>
              <a:buNone/>
              <a:tabLst>
                <a:tab pos="457200" algn="l"/>
              </a:tabLst>
            </a:pPr>
            <a:r>
              <a:rPr lang="en-US" b="1" dirty="0">
                <a:latin typeface="Calibri Light" panose="020F0302020204030204" pitchFamily="34" charset="0"/>
                <a:cs typeface="Calibri Light" panose="020F0302020204030204" pitchFamily="34" charset="0"/>
              </a:rPr>
              <a:t>     Facility Commissary managed by staff:  </a:t>
            </a:r>
          </a:p>
          <a:p>
            <a:pPr marL="342900" marR="0" lvl="0" indent="-342900">
              <a:spcBef>
                <a:spcPts val="0"/>
              </a:spcBef>
              <a:spcAft>
                <a:spcPts val="0"/>
              </a:spcAft>
              <a:buSzPts val="1000"/>
              <a:buFont typeface="Symbol" panose="05050102010706020507" pitchFamily="18" charset="2"/>
              <a:buChar char=""/>
              <a:tabLst>
                <a:tab pos="457200" algn="l"/>
              </a:tabLst>
            </a:pPr>
            <a:endParaRPr lang="en-US" sz="1800" b="1" dirty="0">
              <a:solidFill>
                <a:schemeClr val="accent2">
                  <a:lumMod val="75000"/>
                </a:schemeClr>
              </a:solidFill>
              <a:effectLst/>
              <a:latin typeface="Calibri Light" panose="020F0302020204030204" pitchFamily="34" charset="0"/>
              <a:ea typeface="Times New Roman" panose="02020603050405020304" pitchFamily="18" charset="0"/>
              <a:cs typeface="Calibri Light" panose="020F03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chemeClr val="accent1"/>
                </a:solidFill>
                <a:effectLst/>
                <a:latin typeface="Calibri" panose="020F0502020204030204" pitchFamily="34" charset="0"/>
                <a:ea typeface="Times New Roman" panose="02020603050405020304" pitchFamily="18" charset="0"/>
              </a:rPr>
              <a:t>Total Amount Collected &amp; Processed from Participants (Ledger): $68,714</a:t>
            </a:r>
            <a:endParaRPr lang="en-US" sz="1800" dirty="0">
              <a:solidFill>
                <a:schemeClr val="accent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chemeClr val="accent1"/>
                </a:solidFill>
                <a:effectLst/>
                <a:latin typeface="Calibri" panose="020F0502020204030204" pitchFamily="34" charset="0"/>
                <a:ea typeface="Times New Roman" panose="02020603050405020304" pitchFamily="18" charset="0"/>
              </a:rPr>
              <a:t> </a:t>
            </a:r>
            <a:endParaRPr lang="en-US" sz="1800" dirty="0">
              <a:solidFill>
                <a:schemeClr val="accent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chemeClr val="accent1"/>
                </a:solidFill>
                <a:effectLst/>
                <a:latin typeface="Calibri" panose="020F0502020204030204" pitchFamily="34" charset="0"/>
                <a:ea typeface="Times New Roman" panose="02020603050405020304" pitchFamily="18" charset="0"/>
              </a:rPr>
              <a:t>Total Amount Purchases/Loss (Expense): $42,712.27</a:t>
            </a:r>
            <a:endParaRPr lang="en-US" sz="1800" dirty="0">
              <a:solidFill>
                <a:schemeClr val="accent1"/>
              </a:solidFill>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solidFill>
                  <a:schemeClr val="accent1"/>
                </a:solidFill>
                <a:effectLst/>
                <a:latin typeface="Calibri" panose="020F0502020204030204" pitchFamily="34" charset="0"/>
                <a:ea typeface="Times New Roman" panose="02020603050405020304" pitchFamily="18" charset="0"/>
              </a:rPr>
              <a:t> </a:t>
            </a:r>
            <a:endParaRPr lang="en-US" sz="1800" dirty="0">
              <a:solidFill>
                <a:schemeClr val="accent1"/>
              </a:solidFill>
              <a:effectLst/>
              <a:latin typeface="Calibri" panose="020F0502020204030204" pitchFamily="34" charset="0"/>
              <a:ea typeface="Calibri" panose="020F0502020204030204" pitchFamily="34"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dirty="0">
                <a:solidFill>
                  <a:schemeClr val="accent1"/>
                </a:solidFill>
                <a:effectLst/>
                <a:latin typeface="Calibri" panose="020F0502020204030204" pitchFamily="34" charset="0"/>
                <a:ea typeface="Times New Roman" panose="02020603050405020304" pitchFamily="18" charset="0"/>
              </a:rPr>
              <a:t>Total Amount Profit (Ledger-Expense): $27,733.14 </a:t>
            </a:r>
            <a:endParaRPr lang="en-US" sz="1800" dirty="0">
              <a:solidFill>
                <a:schemeClr val="accent1"/>
              </a:solidFill>
              <a:effectLst/>
              <a:latin typeface="Calibri" panose="020F0502020204030204" pitchFamily="34" charset="0"/>
              <a:ea typeface="Calibri" panose="020F0502020204030204" pitchFamily="34" charset="0"/>
            </a:endParaRPr>
          </a:p>
          <a:p>
            <a:pPr marL="457200" lvl="1" indent="0">
              <a:buNone/>
            </a:pPr>
            <a:endParaRPr lang="en-US" dirty="0">
              <a:latin typeface="Calibri Light" panose="020F0302020204030204" pitchFamily="34" charset="0"/>
              <a:cs typeface="Calibri Light" panose="020F0302020204030204" pitchFamily="34" charset="0"/>
            </a:endParaRPr>
          </a:p>
          <a:p>
            <a:pPr marL="0" indent="0">
              <a:buNone/>
            </a:pPr>
            <a:endParaRPr lang="en-US" dirty="0">
              <a:latin typeface="Calibri Light" panose="020F0302020204030204" pitchFamily="34" charset="0"/>
              <a:cs typeface="Calibri Light" panose="020F0302020204030204" pitchFamily="34" charset="0"/>
            </a:endParaRPr>
          </a:p>
          <a:p>
            <a:pPr marL="0" indent="0">
              <a:buNone/>
            </a:pPr>
            <a:endParaRPr lang="en-US" dirty="0"/>
          </a:p>
        </p:txBody>
      </p:sp>
    </p:spTree>
    <p:extLst>
      <p:ext uri="{BB962C8B-B14F-4D97-AF65-F5344CB8AC3E}">
        <p14:creationId xmlns:p14="http://schemas.microsoft.com/office/powerpoint/2010/main" val="34368934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829C1-9B99-4D0D-AC66-3DECA1DDC24E}"/>
              </a:ext>
            </a:extLst>
          </p:cNvPr>
          <p:cNvSpPr>
            <a:spLocks noGrp="1"/>
          </p:cNvSpPr>
          <p:nvPr>
            <p:ph type="title"/>
          </p:nvPr>
        </p:nvSpPr>
        <p:spPr/>
        <p:txBody>
          <a:bodyPr>
            <a:normAutofit/>
          </a:bodyPr>
          <a:lstStyle/>
          <a:p>
            <a:r>
              <a:rPr lang="en-US" dirty="0"/>
              <a:t>Community Transition Program (CTP) Income</a:t>
            </a:r>
          </a:p>
        </p:txBody>
      </p:sp>
      <p:sp>
        <p:nvSpPr>
          <p:cNvPr id="4" name="TextBox 3">
            <a:extLst>
              <a:ext uri="{FF2B5EF4-FFF2-40B4-BE49-F238E27FC236}">
                <a16:creationId xmlns:a16="http://schemas.microsoft.com/office/drawing/2014/main" id="{73D3D3DE-9693-4F0A-8FEF-DC90C582A8C4}"/>
              </a:ext>
            </a:extLst>
          </p:cNvPr>
          <p:cNvSpPr txBox="1"/>
          <p:nvPr/>
        </p:nvSpPr>
        <p:spPr>
          <a:xfrm>
            <a:off x="243751" y="1945484"/>
            <a:ext cx="10368792" cy="4247317"/>
          </a:xfrm>
          <a:prstGeom prst="rect">
            <a:avLst/>
          </a:prstGeom>
          <a:noFill/>
        </p:spPr>
        <p:txBody>
          <a:bodyPr wrap="square">
            <a:spAutoFit/>
          </a:bodyPr>
          <a:lstStyle/>
          <a:p>
            <a:pPr algn="l"/>
            <a:r>
              <a:rPr lang="en-US" sz="1800" b="1" i="0" dirty="0">
                <a:effectLst/>
                <a:latin typeface="Times New Roman" panose="02020603050405020304" pitchFamily="18" charset="0"/>
              </a:rPr>
              <a:t>C 11-12-10-3Community transition program funds</a:t>
            </a:r>
          </a:p>
          <a:p>
            <a:pPr algn="l"/>
            <a:r>
              <a:rPr lang="en-US" sz="1800" b="0" i="0" dirty="0">
                <a:effectLst/>
                <a:latin typeface="Times New Roman" panose="02020603050405020304" pitchFamily="18" charset="0"/>
              </a:rPr>
              <a:t>     Sec. 3. There is established a community transition program fund for each community transition program. The fund shall be administered by the community corrections advisory board in each county served by a community corrections program. In a county that is not served by a community corrections program, the courts in the county with felony jurisdiction shall jointly administer the fund. Money in the fund may be used for community corrections programs and, in counties that are not served by a community corrections program, for probation services.</a:t>
            </a:r>
            <a:r>
              <a:rPr lang="en-US" dirty="0"/>
              <a:t> </a:t>
            </a:r>
          </a:p>
          <a:p>
            <a:pPr algn="l"/>
            <a:r>
              <a:rPr lang="en-US" dirty="0">
                <a:latin typeface="Times New Roman" panose="02020603050405020304" pitchFamily="18" charset="0"/>
                <a:cs typeface="Times New Roman" panose="02020603050405020304" pitchFamily="18" charset="0"/>
              </a:rPr>
              <a:t>CTP stands for Community Transition Program. As defined in IC 11-8-1-5.5, CTP is the assignment by the court of a court-committed offender from the Department of Correction to a County Community Corrections program. In a county that does not have a Community Corrections Program, a court or probation agency may supervise the offender. Supervision occurs from the offender’s CTP Commencement Date until the offender completes his/her fixed term of imprisonment, less any applicable earned credit time.  Community Corrections is reimbursed $25.00 per day for supervision. </a:t>
            </a:r>
          </a:p>
          <a:p>
            <a:pPr algn="l"/>
            <a:endParaRPr lang="en-US" b="0" i="0" dirty="0">
              <a:solidFill>
                <a:srgbClr val="333333"/>
              </a:solidFill>
              <a:effectLst/>
              <a:latin typeface="Times New Roman" panose="02020603050405020304" pitchFamily="18" charset="0"/>
              <a:cs typeface="Times New Roman" panose="02020603050405020304" pitchFamily="18" charset="0"/>
            </a:endParaRPr>
          </a:p>
          <a:p>
            <a:pPr algn="l"/>
            <a:r>
              <a:rPr lang="en-US" dirty="0">
                <a:solidFill>
                  <a:srgbClr val="333333"/>
                </a:solidFill>
                <a:latin typeface="Times New Roman" panose="02020603050405020304" pitchFamily="18" charset="0"/>
                <a:cs typeface="Times New Roman" panose="02020603050405020304" pitchFamily="18" charset="0"/>
              </a:rPr>
              <a:t>	</a:t>
            </a:r>
            <a:r>
              <a:rPr lang="en-US" dirty="0">
                <a:solidFill>
                  <a:schemeClr val="accent2">
                    <a:lumMod val="75000"/>
                  </a:schemeClr>
                </a:solidFill>
                <a:latin typeface="Times New Roman" panose="02020603050405020304" pitchFamily="18" charset="0"/>
                <a:cs typeface="Times New Roman" panose="02020603050405020304" pitchFamily="18" charset="0"/>
              </a:rPr>
              <a:t>2022 Revenue: $ 9,000.00</a:t>
            </a:r>
            <a:endParaRPr lang="en-US" b="0" i="0" dirty="0">
              <a:solidFill>
                <a:schemeClr val="accent2">
                  <a:lumMod val="75000"/>
                </a:schemeClr>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0502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CA23D-769D-4B09-A54A-648FCABCE5C2}"/>
              </a:ext>
            </a:extLst>
          </p:cNvPr>
          <p:cNvSpPr>
            <a:spLocks noGrp="1"/>
          </p:cNvSpPr>
          <p:nvPr>
            <p:ph type="title"/>
          </p:nvPr>
        </p:nvSpPr>
        <p:spPr/>
        <p:txBody>
          <a:bodyPr>
            <a:normAutofit/>
          </a:bodyPr>
          <a:lstStyle/>
          <a:p>
            <a:r>
              <a:rPr lang="en-US" dirty="0"/>
              <a:t>Whitley County Community Corrections -2023 Projects</a:t>
            </a:r>
          </a:p>
        </p:txBody>
      </p:sp>
      <p:sp>
        <p:nvSpPr>
          <p:cNvPr id="3" name="Content Placeholder 2">
            <a:extLst>
              <a:ext uri="{FF2B5EF4-FFF2-40B4-BE49-F238E27FC236}">
                <a16:creationId xmlns:a16="http://schemas.microsoft.com/office/drawing/2014/main" id="{5FE15204-3E1B-4DF3-9521-3197FCC2209E}"/>
              </a:ext>
            </a:extLst>
          </p:cNvPr>
          <p:cNvSpPr>
            <a:spLocks noGrp="1"/>
          </p:cNvSpPr>
          <p:nvPr>
            <p:ph idx="1"/>
          </p:nvPr>
        </p:nvSpPr>
        <p:spPr>
          <a:xfrm>
            <a:off x="811369" y="1862983"/>
            <a:ext cx="10344311" cy="4241603"/>
          </a:xfrm>
        </p:spPr>
        <p:txBody>
          <a:bodyPr>
            <a:normAutofit fontScale="47500" lnSpcReduction="20000"/>
          </a:bodyPr>
          <a:lstStyle/>
          <a:p>
            <a:pPr marL="0" indent="0">
              <a:buNone/>
            </a:pPr>
            <a:r>
              <a:rPr lang="en-US" sz="4400" dirty="0"/>
              <a:t>Serve participants in the Residential Recovery Re-entry unit.</a:t>
            </a:r>
          </a:p>
          <a:p>
            <a:pPr marL="0" indent="0">
              <a:buNone/>
            </a:pPr>
            <a:r>
              <a:rPr lang="en-US" sz="4400" dirty="0"/>
              <a:t>Identify staff to participate in the CCAR Recovery Coach Training . </a:t>
            </a:r>
            <a:r>
              <a:rPr lang="en-US" sz="4400" dirty="0">
                <a:latin typeface="Droid Serif"/>
              </a:rPr>
              <a:t>A tra</a:t>
            </a:r>
            <a:r>
              <a:rPr lang="en-US" sz="4400" b="0" i="0" dirty="0">
                <a:effectLst/>
                <a:latin typeface="Droid Serif"/>
              </a:rPr>
              <a:t>ining program for Recovery Coaches, those who provide Peer Support Services to those in or seeking recovery from an addiction to alcohol and/or other drugs, or anyone who just simply wants to understand more about the recovery process. </a:t>
            </a:r>
          </a:p>
          <a:p>
            <a:pPr marL="0" indent="0">
              <a:buNone/>
            </a:pPr>
            <a:r>
              <a:rPr lang="en-US" sz="4400" b="0" i="0" dirty="0">
                <a:effectLst/>
                <a:latin typeface="Droid Serif"/>
              </a:rPr>
              <a:t>Research additional funding sources to support the Jail Chemical Additions Program (JCAP) and Residential Re-Entry Recovery Program operating costs.</a:t>
            </a:r>
          </a:p>
          <a:p>
            <a:pPr marL="0" indent="0">
              <a:buNone/>
            </a:pPr>
            <a:r>
              <a:rPr lang="en-US" sz="4400" dirty="0">
                <a:latin typeface="Droid Serif"/>
              </a:rPr>
              <a:t>Collaborate with local community partners to complete mapping of justice system to identify resources, gaps in service, and develop a local action plan. </a:t>
            </a:r>
          </a:p>
          <a:p>
            <a:pPr marL="0" indent="0">
              <a:buNone/>
            </a:pPr>
            <a:r>
              <a:rPr lang="en-US" sz="4400" dirty="0">
                <a:latin typeface="Droid Serif"/>
              </a:rPr>
              <a:t>Consider expanding services to include a Day Reporting component.</a:t>
            </a:r>
          </a:p>
          <a:p>
            <a:pPr marL="0" indent="0">
              <a:buNone/>
            </a:pPr>
            <a:endParaRPr lang="en-US" sz="4400" dirty="0">
              <a:solidFill>
                <a:srgbClr val="202020"/>
              </a:solidFill>
              <a:latin typeface="Droid Serif"/>
            </a:endParaRPr>
          </a:p>
          <a:p>
            <a:pPr marL="0" indent="0">
              <a:buNone/>
            </a:pPr>
            <a:endParaRPr lang="en-US" sz="4400" dirty="0">
              <a:solidFill>
                <a:srgbClr val="202020"/>
              </a:solidFill>
              <a:latin typeface="Droid Serif"/>
            </a:endParaRPr>
          </a:p>
          <a:p>
            <a:pPr marL="0" indent="0">
              <a:buNone/>
            </a:pPr>
            <a:endParaRPr lang="en-US" b="0" i="0" dirty="0">
              <a:solidFill>
                <a:srgbClr val="202020"/>
              </a:solidFill>
              <a:effectLst/>
              <a:latin typeface="Droid Serif"/>
            </a:endParaRPr>
          </a:p>
          <a:p>
            <a:pPr marL="0" indent="0">
              <a:buNone/>
            </a:pPr>
            <a:endParaRPr lang="en-US" b="0" i="0" dirty="0">
              <a:solidFill>
                <a:srgbClr val="202020"/>
              </a:solidFill>
              <a:effectLst/>
              <a:latin typeface="Droid Serif"/>
            </a:endParaRPr>
          </a:p>
          <a:p>
            <a:pPr marL="0" indent="0">
              <a:buNone/>
            </a:pPr>
            <a:endParaRPr lang="en-US" dirty="0"/>
          </a:p>
          <a:p>
            <a:pPr marL="0" indent="0">
              <a:buNone/>
            </a:pPr>
            <a:endParaRPr lang="en-US" sz="1400" dirty="0"/>
          </a:p>
          <a:p>
            <a:endParaRPr lang="en-US" sz="1400" dirty="0"/>
          </a:p>
          <a:p>
            <a:pPr marL="0" indent="0">
              <a:buNone/>
            </a:pPr>
            <a:endParaRPr lang="en-US" sz="1400" dirty="0"/>
          </a:p>
          <a:p>
            <a:endParaRPr lang="en-US" sz="1400" dirty="0"/>
          </a:p>
          <a:p>
            <a:endParaRPr lang="en-US" dirty="0"/>
          </a:p>
          <a:p>
            <a:endParaRPr lang="en-US" dirty="0"/>
          </a:p>
        </p:txBody>
      </p:sp>
    </p:spTree>
    <p:extLst>
      <p:ext uri="{BB962C8B-B14F-4D97-AF65-F5344CB8AC3E}">
        <p14:creationId xmlns:p14="http://schemas.microsoft.com/office/powerpoint/2010/main" val="26334202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AC80A-8646-F78B-02FF-41D7FFE53A14}"/>
              </a:ext>
            </a:extLst>
          </p:cNvPr>
          <p:cNvSpPr>
            <a:spLocks noGrp="1"/>
          </p:cNvSpPr>
          <p:nvPr>
            <p:ph type="title"/>
          </p:nvPr>
        </p:nvSpPr>
        <p:spPr/>
        <p:txBody>
          <a:bodyPr>
            <a:normAutofit/>
          </a:bodyPr>
          <a:lstStyle/>
          <a:p>
            <a:r>
              <a:rPr lang="en-US" dirty="0"/>
              <a:t>Whitley County Community Corrections-2023 Projects</a:t>
            </a:r>
          </a:p>
        </p:txBody>
      </p:sp>
      <p:sp>
        <p:nvSpPr>
          <p:cNvPr id="3" name="Content Placeholder 2">
            <a:extLst>
              <a:ext uri="{FF2B5EF4-FFF2-40B4-BE49-F238E27FC236}">
                <a16:creationId xmlns:a16="http://schemas.microsoft.com/office/drawing/2014/main" id="{7A7E7417-031A-3AA0-1D79-C9ACF8A0048C}"/>
              </a:ext>
            </a:extLst>
          </p:cNvPr>
          <p:cNvSpPr>
            <a:spLocks noGrp="1"/>
          </p:cNvSpPr>
          <p:nvPr>
            <p:ph idx="1"/>
          </p:nvPr>
        </p:nvSpPr>
        <p:spPr/>
        <p:txBody>
          <a:bodyPr>
            <a:normAutofit lnSpcReduction="10000"/>
          </a:bodyPr>
          <a:lstStyle/>
          <a:p>
            <a:pPr marL="0" indent="0">
              <a:buNone/>
            </a:pPr>
            <a:r>
              <a:rPr lang="en-US" dirty="0"/>
              <a:t>Work with county maintenance and elected officials to approve facility renovations.  </a:t>
            </a:r>
          </a:p>
          <a:p>
            <a:pPr marL="0" indent="0">
              <a:buNone/>
            </a:pPr>
            <a:r>
              <a:rPr lang="en-US" dirty="0"/>
              <a:t>Work with Human Resources to identify annual training requirements for staff. </a:t>
            </a:r>
          </a:p>
          <a:p>
            <a:pPr marL="0" indent="0">
              <a:buNone/>
            </a:pPr>
            <a:endParaRPr lang="en-US" dirty="0"/>
          </a:p>
          <a:p>
            <a:pPr marL="0" indent="0">
              <a:buNone/>
            </a:pPr>
            <a:r>
              <a:rPr lang="en-US" dirty="0"/>
              <a:t>Thank you to all the community leaders, community partners, state justice partners,  and staff for your commitment and support throughout the year. </a:t>
            </a:r>
          </a:p>
          <a:p>
            <a:pPr marL="0" indent="0">
              <a:buNone/>
            </a:pPr>
            <a:r>
              <a:rPr lang="en-US" dirty="0"/>
              <a:t>Respectfully,</a:t>
            </a:r>
          </a:p>
          <a:p>
            <a:pPr marL="0" indent="0">
              <a:buNone/>
            </a:pPr>
            <a:r>
              <a:rPr lang="en-US" dirty="0"/>
              <a:t>Paula Worden, Director</a:t>
            </a:r>
          </a:p>
        </p:txBody>
      </p:sp>
    </p:spTree>
    <p:extLst>
      <p:ext uri="{BB962C8B-B14F-4D97-AF65-F5344CB8AC3E}">
        <p14:creationId xmlns:p14="http://schemas.microsoft.com/office/powerpoint/2010/main" val="329837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EA4E8-89D6-4669-B361-8CE12248402C}"/>
              </a:ext>
            </a:extLst>
          </p:cNvPr>
          <p:cNvSpPr>
            <a:spLocks noGrp="1"/>
          </p:cNvSpPr>
          <p:nvPr>
            <p:ph type="title"/>
          </p:nvPr>
        </p:nvSpPr>
        <p:spPr>
          <a:xfrm>
            <a:off x="1097279" y="295150"/>
            <a:ext cx="10058400" cy="918354"/>
          </a:xfrm>
        </p:spPr>
        <p:txBody>
          <a:bodyPr/>
          <a:lstStyle/>
          <a:p>
            <a:r>
              <a:rPr lang="en-US" dirty="0"/>
              <a:t>Staff</a:t>
            </a:r>
          </a:p>
        </p:txBody>
      </p:sp>
      <p:sp>
        <p:nvSpPr>
          <p:cNvPr id="3" name="Content Placeholder 2">
            <a:extLst>
              <a:ext uri="{FF2B5EF4-FFF2-40B4-BE49-F238E27FC236}">
                <a16:creationId xmlns:a16="http://schemas.microsoft.com/office/drawing/2014/main" id="{1A7A62D4-BEB2-44A2-8188-14963E243620}"/>
              </a:ext>
            </a:extLst>
          </p:cNvPr>
          <p:cNvSpPr>
            <a:spLocks noGrp="1"/>
          </p:cNvSpPr>
          <p:nvPr>
            <p:ph idx="1"/>
          </p:nvPr>
        </p:nvSpPr>
        <p:spPr>
          <a:xfrm>
            <a:off x="162370" y="1093863"/>
            <a:ext cx="11926167" cy="5097212"/>
          </a:xfrm>
        </p:spPr>
        <p:txBody>
          <a:bodyPr>
            <a:normAutofit/>
          </a:bodyPr>
          <a:lstStyle/>
          <a:p>
            <a:r>
              <a:rPr lang="en-US" sz="1000" dirty="0"/>
              <a:t>Paula Worden, Director			  Karah Gist,  Case Manager	                              	Lois Noel,  Community Service  Case Manager	</a:t>
            </a:r>
          </a:p>
          <a:p>
            <a:r>
              <a:rPr lang="en-US" sz="1000" dirty="0"/>
              <a:t>Julie Jensen Kelley, Deputy Director		Steve Hoopingarner, part-time Work Crew  Supervisor   	Courtney Gray, Intake/Employment Coordinator</a:t>
            </a:r>
          </a:p>
          <a:p>
            <a:r>
              <a:rPr lang="en-US" sz="1000" dirty="0"/>
              <a:t>Jill Snyder, Office Manager			Bryan House, part-time Assessment/Program Facilitator  	 John Carroll, part-time Residential Shift Supervisor	</a:t>
            </a:r>
          </a:p>
          <a:p>
            <a:r>
              <a:rPr lang="en-US" sz="1000" dirty="0"/>
              <a:t>Kenneth Scheele, Data Analyst		Vicki Burney, Residential Work Release Administrator      	 Tyler Fulkerson, Senior Residential Shift Supervisor</a:t>
            </a:r>
          </a:p>
          <a:p>
            <a:r>
              <a:rPr lang="en-US" sz="1000" dirty="0"/>
              <a:t>Liane Minier , Assessment/Program Facilitator  	Branden Anderson,  Residential  Work Release  Shift Supervisor	  Chad Buzzard, Residential Work Release Shift Supervisor</a:t>
            </a:r>
          </a:p>
          <a:p>
            <a:r>
              <a:rPr lang="en-US" sz="1000" dirty="0"/>
              <a:t>Virgil Fulk, Home Detention Supervisor		Brian Call, Residential Work Release Shift Supervisor	   Jonathon Amburgey, part-time Residential Work Release Shift Supervisor</a:t>
            </a:r>
          </a:p>
          <a:p>
            <a:r>
              <a:rPr lang="en-US" sz="1000" dirty="0"/>
              <a:t>Brent Trammel, Field Officer		Jason Knisley, Residential  Work Release Shift Supervisor	  Marcella Archbold, part-time Residential Work Release  Shift Supervisor</a:t>
            </a:r>
          </a:p>
          <a:p>
            <a:r>
              <a:rPr lang="en-US" sz="1000" dirty="0"/>
              <a:t>Elizabeth McIntosh, Veterans Treatment Court Coordinator    Cori Worden,  Residential Work Release Shift Supervisor   	Donald Landry, part-time Residential Work Release Shift Supervisor</a:t>
            </a:r>
          </a:p>
          <a:p>
            <a:r>
              <a:rPr lang="en-US" sz="1000" dirty="0"/>
              <a:t>Tasha Springer,  Pretrial Services Coordinator	Robert Hendry, Residential Work Release Shift Supervisor                        	 Alan Conrad,  part-time Residential  Work Release </a:t>
            </a:r>
          </a:p>
          <a:p>
            <a:r>
              <a:rPr lang="en-US" sz="1000" dirty="0"/>
              <a:t>Paula Reimers, Pretrial  Officer		Ryan Smeltzer, Residential Work Release Shift Supervisor                  Jackie Herbst, part-time Residential Work Release Shift Supervisor</a:t>
            </a:r>
          </a:p>
          <a:p>
            <a:r>
              <a:rPr lang="en-US" sz="1000" dirty="0"/>
              <a:t>Taelor Maley, Pretrial Assistant		Blane Culp, Residential Work Release Shift Supervisor                      Dustin Papenbrock, part-time Residential Work Release Shift Supervisor</a:t>
            </a:r>
          </a:p>
          <a:p>
            <a:r>
              <a:rPr lang="en-US" sz="1000" dirty="0"/>
              <a:t>Katee McBride, Senior Case Manager		Jake Smith ,  Residential Work Release Shift Supervisor                    Ashley Worden, part-time File Management  </a:t>
            </a:r>
          </a:p>
          <a:p>
            <a:endParaRPr lang="en-US" sz="1000" dirty="0"/>
          </a:p>
          <a:p>
            <a:endParaRPr lang="en-US" sz="1000" dirty="0"/>
          </a:p>
          <a:p>
            <a:endParaRPr lang="en-US" sz="1000" dirty="0"/>
          </a:p>
          <a:p>
            <a:endParaRPr lang="en-US" dirty="0"/>
          </a:p>
        </p:txBody>
      </p:sp>
    </p:spTree>
    <p:extLst>
      <p:ext uri="{BB962C8B-B14F-4D97-AF65-F5344CB8AC3E}">
        <p14:creationId xmlns:p14="http://schemas.microsoft.com/office/powerpoint/2010/main" val="3043794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2DC46-BA3D-DFBC-FD88-E3AFE3C10249}"/>
              </a:ext>
            </a:extLst>
          </p:cNvPr>
          <p:cNvSpPr>
            <a:spLocks noGrp="1"/>
          </p:cNvSpPr>
          <p:nvPr>
            <p:ph type="title"/>
          </p:nvPr>
        </p:nvSpPr>
        <p:spPr>
          <a:xfrm>
            <a:off x="1097280" y="914400"/>
            <a:ext cx="10058400" cy="822960"/>
          </a:xfrm>
        </p:spPr>
        <p:txBody>
          <a:bodyPr>
            <a:noAutofit/>
          </a:bodyPr>
          <a:lstStyle/>
          <a:p>
            <a:r>
              <a:rPr lang="en-US" sz="2800" b="1" dirty="0">
                <a:solidFill>
                  <a:schemeClr val="tx1"/>
                </a:solidFill>
              </a:rPr>
              <a:t>Community-based supervision organizational chart</a:t>
            </a:r>
          </a:p>
        </p:txBody>
      </p:sp>
      <p:pic>
        <p:nvPicPr>
          <p:cNvPr id="6" name="Content Placeholder 5">
            <a:extLst>
              <a:ext uri="{FF2B5EF4-FFF2-40B4-BE49-F238E27FC236}">
                <a16:creationId xmlns:a16="http://schemas.microsoft.com/office/drawing/2014/main" id="{C99858C0-EA6A-B4E7-1979-E3879D02C3FD}"/>
              </a:ext>
            </a:extLst>
          </p:cNvPr>
          <p:cNvPicPr>
            <a:picLocks noGrp="1" noChangeAspect="1"/>
          </p:cNvPicPr>
          <p:nvPr>
            <p:ph idx="1"/>
          </p:nvPr>
        </p:nvPicPr>
        <p:blipFill>
          <a:blip r:embed="rId2"/>
          <a:stretch>
            <a:fillRect/>
          </a:stretch>
        </p:blipFill>
        <p:spPr>
          <a:xfrm>
            <a:off x="1967345" y="1911927"/>
            <a:ext cx="8571345" cy="3553836"/>
          </a:xfrm>
        </p:spPr>
      </p:pic>
    </p:spTree>
    <p:extLst>
      <p:ext uri="{BB962C8B-B14F-4D97-AF65-F5344CB8AC3E}">
        <p14:creationId xmlns:p14="http://schemas.microsoft.com/office/powerpoint/2010/main" val="248514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3A7E39-E135-809E-859E-CCBA525F1B92}"/>
              </a:ext>
            </a:extLst>
          </p:cNvPr>
          <p:cNvSpPr>
            <a:spLocks noGrp="1"/>
          </p:cNvSpPr>
          <p:nvPr>
            <p:ph type="title"/>
          </p:nvPr>
        </p:nvSpPr>
        <p:spPr/>
        <p:txBody>
          <a:bodyPr/>
          <a:lstStyle/>
          <a:p>
            <a:r>
              <a:rPr lang="en-US" dirty="0"/>
              <a:t>Community correction standing meetings</a:t>
            </a:r>
          </a:p>
        </p:txBody>
      </p:sp>
      <p:sp>
        <p:nvSpPr>
          <p:cNvPr id="3" name="Content Placeholder 2">
            <a:extLst>
              <a:ext uri="{FF2B5EF4-FFF2-40B4-BE49-F238E27FC236}">
                <a16:creationId xmlns:a16="http://schemas.microsoft.com/office/drawing/2014/main" id="{65CA4D9E-F1EC-4B3F-572E-8CDB319729EE}"/>
              </a:ext>
            </a:extLst>
          </p:cNvPr>
          <p:cNvSpPr>
            <a:spLocks noGrp="1"/>
          </p:cNvSpPr>
          <p:nvPr>
            <p:ph idx="1"/>
          </p:nvPr>
        </p:nvSpPr>
        <p:spPr/>
        <p:txBody>
          <a:bodyPr/>
          <a:lstStyle/>
          <a:p>
            <a:r>
              <a:rPr lang="en-US" sz="1800" b="1" dirty="0">
                <a:effectLst/>
                <a:latin typeface="Amasis MT Pro Black" panose="02040A04050005020304" pitchFamily="18" charset="0"/>
                <a:ea typeface="Calibri" panose="020F0502020204030204" pitchFamily="34" charset="0"/>
                <a:cs typeface="Times New Roman" panose="02020603050405020304" pitchFamily="18" charset="0"/>
              </a:rPr>
              <a:t>Screening/Conduct Adjustment Board:  meets weekly on Thursdays at 10:30 a.m.  Committee reviews all applications to participate in community-based supervision as well as major rule violations.</a:t>
            </a:r>
          </a:p>
          <a:p>
            <a:endParaRPr lang="en-US" sz="1800" b="1" dirty="0">
              <a:latin typeface="Amasis MT Pro Black" panose="02040A04050005020304" pitchFamily="18" charset="0"/>
              <a:ea typeface="Calibri" panose="020F0502020204030204" pitchFamily="34" charset="0"/>
              <a:cs typeface="Times New Roman" panose="02020603050405020304" pitchFamily="18" charset="0"/>
            </a:endParaRPr>
          </a:p>
          <a:p>
            <a:r>
              <a:rPr lang="en-US" sz="1800" b="1" dirty="0">
                <a:effectLst/>
                <a:latin typeface="Amasis MT Pro Black" panose="02040A04050005020304" pitchFamily="18" charset="0"/>
                <a:ea typeface="Calibri" panose="020F0502020204030204" pitchFamily="34" charset="0"/>
                <a:cs typeface="Times New Roman" panose="02020603050405020304" pitchFamily="18" charset="0"/>
              </a:rPr>
              <a:t>Whitley County Case Review Committee:  meets weekly at 10:00 a.m. Committee discusses case planning  for active Home Detention and Residential Work Release participants.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51034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C84A2-7011-90B7-6DA7-556EFC000CCE}"/>
              </a:ext>
            </a:extLst>
          </p:cNvPr>
          <p:cNvSpPr>
            <a:spLocks noGrp="1"/>
          </p:cNvSpPr>
          <p:nvPr>
            <p:ph type="title"/>
          </p:nvPr>
        </p:nvSpPr>
        <p:spPr/>
        <p:txBody>
          <a:bodyPr/>
          <a:lstStyle/>
          <a:p>
            <a:r>
              <a:rPr lang="en-US" dirty="0"/>
              <a:t>Meetings continued</a:t>
            </a:r>
          </a:p>
        </p:txBody>
      </p:sp>
      <p:sp>
        <p:nvSpPr>
          <p:cNvPr id="3" name="Content Placeholder 2">
            <a:extLst>
              <a:ext uri="{FF2B5EF4-FFF2-40B4-BE49-F238E27FC236}">
                <a16:creationId xmlns:a16="http://schemas.microsoft.com/office/drawing/2014/main" id="{FD0416A2-2C40-DF9F-A923-3048658664ED}"/>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1800" b="1" dirty="0">
                <a:effectLst/>
                <a:latin typeface="Amasis MT Pro Black" panose="02040A04050005020304" pitchFamily="18" charset="0"/>
                <a:ea typeface="Calibri" panose="020F0502020204030204" pitchFamily="34" charset="0"/>
                <a:cs typeface="Times New Roman" panose="02020603050405020304" pitchFamily="18" charset="0"/>
              </a:rPr>
              <a:t>Case Management: Discuss case management practices, programming, services, and challenges. Meetings start at 10:00 a.m.  </a:t>
            </a:r>
          </a:p>
          <a:p>
            <a:pPr marL="0" marR="0" indent="0" algn="ctr">
              <a:lnSpc>
                <a:spcPct val="107000"/>
              </a:lnSpc>
              <a:spcBef>
                <a:spcPts val="0"/>
              </a:spcBef>
              <a:spcAft>
                <a:spcPts val="800"/>
              </a:spcAft>
              <a:buNone/>
            </a:pPr>
            <a:r>
              <a:rPr lang="en-US" sz="1800" b="1" dirty="0">
                <a:effectLst/>
                <a:latin typeface="Amasis MT Pro Black" panose="02040A04050005020304" pitchFamily="18" charset="0"/>
                <a:ea typeface="Calibri" panose="020F0502020204030204" pitchFamily="34" charset="0"/>
                <a:cs typeface="Times New Roman" panose="02020603050405020304" pitchFamily="18" charset="0"/>
              </a:rPr>
              <a:t>2023 </a:t>
            </a:r>
            <a:r>
              <a:rPr lang="en-US" sz="1800" b="1" dirty="0">
                <a:latin typeface="Amasis MT Pro Black" panose="02040A04050005020304" pitchFamily="18" charset="0"/>
                <a:ea typeface="Calibri" panose="020F0502020204030204" pitchFamily="34" charset="0"/>
                <a:cs typeface="Times New Roman" panose="02020603050405020304" pitchFamily="18" charset="0"/>
              </a:rPr>
              <a:t>S</a:t>
            </a:r>
            <a:r>
              <a:rPr lang="en-US" sz="1800" b="1" dirty="0">
                <a:effectLst/>
                <a:latin typeface="Amasis MT Pro Black" panose="02040A04050005020304" pitchFamily="18" charset="0"/>
                <a:ea typeface="Calibri" panose="020F0502020204030204" pitchFamily="34" charset="0"/>
                <a:cs typeface="Times New Roman" panose="02020603050405020304" pitchFamily="18" charset="0"/>
              </a:rPr>
              <a:t>chedule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Friday January 27</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February 24</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March 31</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st</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 Probation(Classroom),Friday April 28</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May 26</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June 30</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 Probation(Classroom),Friday July 28</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August 25</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September 29</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 Probation(Classroom),Friday October 27</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,Friday November 17</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Friday December 29</a:t>
            </a:r>
            <a:r>
              <a:rPr lang="en-US" sz="1200" baseline="30000" dirty="0">
                <a:effectLst/>
                <a:latin typeface="Amasis MT Pro Black" panose="02040A04050005020304" pitchFamily="18" charset="0"/>
                <a:ea typeface="Calibri" panose="020F0502020204030204" pitchFamily="34" charset="0"/>
                <a:cs typeface="Times New Roman" panose="02020603050405020304" pitchFamily="18" charset="0"/>
              </a:rPr>
              <a:t>th</a:t>
            </a:r>
            <a:r>
              <a:rPr lang="en-US" sz="1200" dirty="0">
                <a:effectLst/>
                <a:latin typeface="Amasis MT Pro Black" panose="02040A04050005020304" pitchFamily="18" charset="0"/>
                <a:ea typeface="Calibri" panose="020F0502020204030204" pitchFamily="34" charset="0"/>
                <a:cs typeface="Times New Roman" panose="02020603050405020304" pitchFamily="18" charset="0"/>
              </a:rPr>
              <a:t> + Probation(Classroom)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b="1" dirty="0">
                <a:effectLst/>
                <a:latin typeface="Amasis MT Pro Black" panose="02040A040500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47746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1EE76-3B27-06F1-DC32-470978996986}"/>
              </a:ext>
            </a:extLst>
          </p:cNvPr>
          <p:cNvSpPr>
            <a:spLocks noGrp="1"/>
          </p:cNvSpPr>
          <p:nvPr>
            <p:ph type="title"/>
          </p:nvPr>
        </p:nvSpPr>
        <p:spPr/>
        <p:txBody>
          <a:bodyPr/>
          <a:lstStyle/>
          <a:p>
            <a:r>
              <a:rPr lang="en-US" dirty="0"/>
              <a:t>Meeting dates continued</a:t>
            </a:r>
          </a:p>
        </p:txBody>
      </p:sp>
      <p:sp>
        <p:nvSpPr>
          <p:cNvPr id="3" name="Content Placeholder 2">
            <a:extLst>
              <a:ext uri="{FF2B5EF4-FFF2-40B4-BE49-F238E27FC236}">
                <a16:creationId xmlns:a16="http://schemas.microsoft.com/office/drawing/2014/main" id="{F18B5D2F-675C-125C-B4E9-BD7419E56C50}"/>
              </a:ext>
            </a:extLst>
          </p:cNvPr>
          <p:cNvSpPr>
            <a:spLocks noGrp="1"/>
          </p:cNvSpPr>
          <p:nvPr>
            <p:ph idx="1"/>
          </p:nvPr>
        </p:nvSpPr>
        <p:spPr/>
        <p:txBody>
          <a:bodyPr/>
          <a:lstStyle/>
          <a:p>
            <a:pPr marL="0" marR="0">
              <a:lnSpc>
                <a:spcPct val="107000"/>
              </a:lnSpc>
              <a:spcBef>
                <a:spcPts val="0"/>
              </a:spcBef>
              <a:spcAft>
                <a:spcPts val="800"/>
              </a:spcAft>
            </a:pPr>
            <a:r>
              <a:rPr lang="en-US" sz="1800" dirty="0">
                <a:effectLst/>
                <a:latin typeface="Amasis MT Pro Black" panose="02040A04050005020304" pitchFamily="18" charset="0"/>
                <a:ea typeface="Calibri" panose="020F0502020204030204" pitchFamily="34" charset="0"/>
                <a:cs typeface="Times New Roman" panose="02020603050405020304" pitchFamily="18" charset="0"/>
              </a:rPr>
              <a:t>Residential Staff meet the last Thursday of the month at 4:00 p.m. at the Whitley County Government Center.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dirty="0">
                <a:effectLst/>
                <a:latin typeface="Amasis MT Pro Black" panose="02040A040500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Amasis MT Pro Black" panose="02040A04050005020304" pitchFamily="18" charset="0"/>
                <a:ea typeface="Calibri" panose="020F0502020204030204" pitchFamily="34" charset="0"/>
                <a:cs typeface="Times New Roman" panose="02020603050405020304" pitchFamily="18" charset="0"/>
              </a:rPr>
              <a:t>Veterans Treatment Court Team normally meets on Thursday’s at 2:00 p.m. and court starts at 3:00 p.m.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222192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7019A-E116-1ECE-5C91-6E794CC797B8}"/>
              </a:ext>
            </a:extLst>
          </p:cNvPr>
          <p:cNvSpPr>
            <a:spLocks noGrp="1"/>
          </p:cNvSpPr>
          <p:nvPr>
            <p:ph type="title"/>
          </p:nvPr>
        </p:nvSpPr>
        <p:spPr/>
        <p:txBody>
          <a:bodyPr/>
          <a:lstStyle/>
          <a:p>
            <a:r>
              <a:rPr lang="en-US" dirty="0"/>
              <a:t>Meeting Dates continued</a:t>
            </a:r>
          </a:p>
        </p:txBody>
      </p:sp>
      <p:sp>
        <p:nvSpPr>
          <p:cNvPr id="3" name="Content Placeholder 2">
            <a:extLst>
              <a:ext uri="{FF2B5EF4-FFF2-40B4-BE49-F238E27FC236}">
                <a16:creationId xmlns:a16="http://schemas.microsoft.com/office/drawing/2014/main" id="{6FF1F258-D811-F251-7DC4-C00609EA6807}"/>
              </a:ext>
            </a:extLst>
          </p:cNvPr>
          <p:cNvSpPr>
            <a:spLocks noGrp="1"/>
          </p:cNvSpPr>
          <p:nvPr>
            <p:ph idx="1"/>
          </p:nvPr>
        </p:nvSpPr>
        <p:spPr/>
        <p:txBody>
          <a:bodyPr/>
          <a:lstStyle/>
          <a:p>
            <a:r>
              <a:rPr lang="en-US" dirty="0"/>
              <a:t>Whitley County Community Corrections Advisory Board meets quarterly at the Whitley County Government Center at noon.  2023 meetings are as follows: March 2nd, June 1st, September 7th, and December 7</a:t>
            </a:r>
            <a:r>
              <a:rPr lang="en-US" baseline="30000" dirty="0"/>
              <a:t>th</a:t>
            </a:r>
            <a:r>
              <a:rPr lang="en-US" dirty="0"/>
              <a:t>.</a:t>
            </a:r>
          </a:p>
          <a:p>
            <a:r>
              <a:rPr lang="en-US" dirty="0"/>
              <a:t>The Executive Committee meets with the Director and Deputy Director quarterly.  2023 meeting dates: February 1</a:t>
            </a:r>
            <a:r>
              <a:rPr lang="en-US" baseline="30000" dirty="0"/>
              <a:t>st</a:t>
            </a:r>
            <a:r>
              <a:rPr lang="en-US" dirty="0"/>
              <a:t>, May 3</a:t>
            </a:r>
            <a:r>
              <a:rPr lang="en-US" baseline="30000" dirty="0"/>
              <a:t>rd</a:t>
            </a:r>
            <a:r>
              <a:rPr lang="en-US" dirty="0"/>
              <a:t>, August 2</a:t>
            </a:r>
            <a:r>
              <a:rPr lang="en-US" baseline="30000" dirty="0"/>
              <a:t>nd</a:t>
            </a:r>
            <a:r>
              <a:rPr lang="en-US" dirty="0"/>
              <a:t>, and November 1</a:t>
            </a:r>
            <a:r>
              <a:rPr lang="en-US" baseline="30000" dirty="0"/>
              <a:t>st</a:t>
            </a:r>
            <a:r>
              <a:rPr lang="en-US" dirty="0"/>
              <a:t> at the Whitley County Government Center starting at 1:00 p.m.</a:t>
            </a:r>
          </a:p>
          <a:p>
            <a:endParaRPr lang="en-US" dirty="0"/>
          </a:p>
        </p:txBody>
      </p:sp>
    </p:spTree>
    <p:extLst>
      <p:ext uri="{BB962C8B-B14F-4D97-AF65-F5344CB8AC3E}">
        <p14:creationId xmlns:p14="http://schemas.microsoft.com/office/powerpoint/2010/main" val="3941502199"/>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1868</TotalTime>
  <Words>5607</Words>
  <Application>Microsoft Office PowerPoint</Application>
  <PresentationFormat>Widescreen</PresentationFormat>
  <Paragraphs>295</Paragraphs>
  <Slides>39</Slides>
  <Notes>0</Notes>
  <HiddenSlides>0</HiddenSlides>
  <MMClips>0</MMClips>
  <ScaleCrop>false</ScaleCrop>
  <HeadingPairs>
    <vt:vector size="6" baseType="variant">
      <vt:variant>
        <vt:lpstr>Fonts Used</vt:lpstr>
      </vt:variant>
      <vt:variant>
        <vt:i4>15</vt:i4>
      </vt:variant>
      <vt:variant>
        <vt:lpstr>Theme</vt:lpstr>
      </vt:variant>
      <vt:variant>
        <vt:i4>1</vt:i4>
      </vt:variant>
      <vt:variant>
        <vt:lpstr>Slide Titles</vt:lpstr>
      </vt:variant>
      <vt:variant>
        <vt:i4>39</vt:i4>
      </vt:variant>
    </vt:vector>
  </HeadingPairs>
  <TitlesOfParts>
    <vt:vector size="55" baseType="lpstr">
      <vt:lpstr>Amasis MT Pro Black</vt:lpstr>
      <vt:lpstr>Arial</vt:lpstr>
      <vt:lpstr>Calibri</vt:lpstr>
      <vt:lpstr>Calibri Light</vt:lpstr>
      <vt:lpstr>Century Gothic</vt:lpstr>
      <vt:lpstr>din-2014</vt:lpstr>
      <vt:lpstr>Droid Serif</vt:lpstr>
      <vt:lpstr>Open Sans</vt:lpstr>
      <vt:lpstr>Open Sans Light</vt:lpstr>
      <vt:lpstr>Roboto</vt:lpstr>
      <vt:lpstr>Rockwell</vt:lpstr>
      <vt:lpstr>Symbol</vt:lpstr>
      <vt:lpstr>Tahoma</vt:lpstr>
      <vt:lpstr>Times New Roman</vt:lpstr>
      <vt:lpstr>Verdana</vt:lpstr>
      <vt:lpstr>Gallery</vt:lpstr>
      <vt:lpstr> Whitley County Community Corrections</vt:lpstr>
      <vt:lpstr>Whitley County Community Corrections</vt:lpstr>
      <vt:lpstr>Mission:   To provide a multi-facet community-based program that facilitates behavioral change by incorporating the effective use of evidence -based practices through cognitive change programs, aimed to increase motivation and cease criminal thinking prior to their incorporation back into the community,  enhancing public safety. </vt:lpstr>
      <vt:lpstr>Staff</vt:lpstr>
      <vt:lpstr>Community-based supervision organizational chart</vt:lpstr>
      <vt:lpstr>Community correction standing meetings</vt:lpstr>
      <vt:lpstr>Meetings continued</vt:lpstr>
      <vt:lpstr>Meeting dates continued</vt:lpstr>
      <vt:lpstr>Meeting Dates continued</vt:lpstr>
      <vt:lpstr>Community Corrections Advisory Board and Local JRAC Members 2022</vt:lpstr>
      <vt:lpstr>Local JRAC</vt:lpstr>
      <vt:lpstr>Next Level Whitley County Project</vt:lpstr>
      <vt:lpstr>Next Level Whitley County Project</vt:lpstr>
      <vt:lpstr>Whitko Career Academy</vt:lpstr>
      <vt:lpstr>New Program component: Residential Re-Entry recovery Program</vt:lpstr>
      <vt:lpstr>Justice Partners Continuum of Care Model</vt:lpstr>
      <vt:lpstr>Programming Chart</vt:lpstr>
      <vt:lpstr>Community Corrections levels of supervision</vt:lpstr>
      <vt:lpstr>Community Corrections Levels of Supervision</vt:lpstr>
      <vt:lpstr>Programs : Anything structured and curriculum based for participants to participate in.  Facilitated by Community Corrections and Probation staff. </vt:lpstr>
      <vt:lpstr>Program Descriptions </vt:lpstr>
      <vt:lpstr>Program Descriptions continued</vt:lpstr>
      <vt:lpstr>Programming Descriptions continued</vt:lpstr>
      <vt:lpstr>Supportive Services: Everyday non-curriculum based resources provided to participants.</vt:lpstr>
      <vt:lpstr>Supportive Services continued</vt:lpstr>
      <vt:lpstr>Journey –Therapy Dog</vt:lpstr>
      <vt:lpstr>Therapy dog </vt:lpstr>
      <vt:lpstr>Treatment: A therapeutic plan treating substance abuse and/or mental health under the guidance of a certified or licensed practitioner. </vt:lpstr>
      <vt:lpstr>Jail Services</vt:lpstr>
      <vt:lpstr>Cognitive Behavioral Intervention: An evidence-based intervention  to address criminogenic behavior by restructuring the thought process to teach cognitive skills to assist in basic decision-making and problem solving.</vt:lpstr>
      <vt:lpstr> 2022 Grant Revenue</vt:lpstr>
      <vt:lpstr>Other Collections</vt:lpstr>
      <vt:lpstr>Other Collections</vt:lpstr>
      <vt:lpstr>Project Income User Fees 2022  income: $987,079.88</vt:lpstr>
      <vt:lpstr>Project Income Commissary Procedure</vt:lpstr>
      <vt:lpstr>Project Income Commission Revenue</vt:lpstr>
      <vt:lpstr>Community Transition Program (CTP) Income</vt:lpstr>
      <vt:lpstr>Whitley County Community Corrections -2023 Projects</vt:lpstr>
      <vt:lpstr>Whitley County Community Corrections-2023 Projects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Whitley County Community Corrections</dc:title>
  <dc:creator>Paula Worden</dc:creator>
  <cp:lastModifiedBy>Paula Worden</cp:lastModifiedBy>
  <cp:revision>69</cp:revision>
  <cp:lastPrinted>2022-02-18T19:02:06Z</cp:lastPrinted>
  <dcterms:created xsi:type="dcterms:W3CDTF">2021-02-04T16:12:05Z</dcterms:created>
  <dcterms:modified xsi:type="dcterms:W3CDTF">2023-02-22T18:45:02Z</dcterms:modified>
</cp:coreProperties>
</file>