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34"/>
  </p:notesMasterIdLst>
  <p:sldIdLst>
    <p:sldId id="257" r:id="rId2"/>
    <p:sldId id="258" r:id="rId3"/>
    <p:sldId id="259" r:id="rId4"/>
    <p:sldId id="264" r:id="rId5"/>
    <p:sldId id="282" r:id="rId6"/>
    <p:sldId id="292" r:id="rId7"/>
    <p:sldId id="296" r:id="rId8"/>
    <p:sldId id="293" r:id="rId9"/>
    <p:sldId id="297" r:id="rId10"/>
    <p:sldId id="295" r:id="rId11"/>
    <p:sldId id="287" r:id="rId12"/>
    <p:sldId id="291" r:id="rId13"/>
    <p:sldId id="273" r:id="rId14"/>
    <p:sldId id="261" r:id="rId15"/>
    <p:sldId id="284" r:id="rId16"/>
    <p:sldId id="285" r:id="rId17"/>
    <p:sldId id="274" r:id="rId18"/>
    <p:sldId id="275" r:id="rId19"/>
    <p:sldId id="269" r:id="rId20"/>
    <p:sldId id="277" r:id="rId21"/>
    <p:sldId id="286" r:id="rId22"/>
    <p:sldId id="290" r:id="rId23"/>
    <p:sldId id="294" r:id="rId24"/>
    <p:sldId id="289" r:id="rId25"/>
    <p:sldId id="281" r:id="rId26"/>
    <p:sldId id="288" r:id="rId27"/>
    <p:sldId id="265" r:id="rId28"/>
    <p:sldId id="266" r:id="rId29"/>
    <p:sldId id="268" r:id="rId30"/>
    <p:sldId id="271" r:id="rId31"/>
    <p:sldId id="283" r:id="rId32"/>
    <p:sldId id="267"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0D04"/>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020" autoAdjust="0"/>
  </p:normalViewPr>
  <p:slideViewPr>
    <p:cSldViewPr snapToGrid="0">
      <p:cViewPr varScale="1">
        <p:scale>
          <a:sx n="95" d="100"/>
          <a:sy n="95" d="100"/>
        </p:scale>
        <p:origin x="1194" y="78"/>
      </p:cViewPr>
      <p:guideLst/>
    </p:cSldViewPr>
  </p:slideViewPr>
  <p:outlineViewPr>
    <p:cViewPr>
      <p:scale>
        <a:sx n="33" d="100"/>
        <a:sy n="33" d="100"/>
      </p:scale>
      <p:origin x="0" y="-154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5179A9-405C-48F3-AD3A-A6EACF20C52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73D5D37-862A-46F7-8390-AC5BEF305D52}">
      <dgm:prSet/>
      <dgm:spPr/>
      <dgm:t>
        <a:bodyPr/>
        <a:lstStyle/>
        <a:p>
          <a:r>
            <a:rPr lang="en-US" b="1" dirty="0"/>
            <a:t>Total Agencies Served: 50</a:t>
          </a:r>
          <a:endParaRPr lang="en-US" dirty="0"/>
        </a:p>
      </dgm:t>
    </dgm:pt>
    <dgm:pt modelId="{F66DFCF1-21FD-4628-B721-32ED2435CF7B}" type="parTrans" cxnId="{16C04DAA-6EB4-4D5E-A943-F5D3498A8372}">
      <dgm:prSet/>
      <dgm:spPr/>
      <dgm:t>
        <a:bodyPr/>
        <a:lstStyle/>
        <a:p>
          <a:endParaRPr lang="en-US"/>
        </a:p>
      </dgm:t>
    </dgm:pt>
    <dgm:pt modelId="{9F9E4729-6FD8-4C20-986D-AB9B105376A1}" type="sibTrans" cxnId="{16C04DAA-6EB4-4D5E-A943-F5D3498A8372}">
      <dgm:prSet/>
      <dgm:spPr/>
      <dgm:t>
        <a:bodyPr/>
        <a:lstStyle/>
        <a:p>
          <a:endParaRPr lang="en-US"/>
        </a:p>
      </dgm:t>
    </dgm:pt>
    <dgm:pt modelId="{16BECE42-BB13-4474-AC8E-F847507651D5}">
      <dgm:prSet/>
      <dgm:spPr/>
      <dgm:t>
        <a:bodyPr/>
        <a:lstStyle/>
        <a:p>
          <a:r>
            <a:rPr lang="en-US" b="1" dirty="0"/>
            <a:t>Number of Hours Completed:  9,044</a:t>
          </a:r>
          <a:endParaRPr lang="en-US" dirty="0"/>
        </a:p>
      </dgm:t>
    </dgm:pt>
    <dgm:pt modelId="{A876FB1A-BAAC-4081-A4E0-99641E6D38BD}" type="parTrans" cxnId="{7A0FCDDD-725E-4FD1-A1E7-4DE714316119}">
      <dgm:prSet/>
      <dgm:spPr/>
      <dgm:t>
        <a:bodyPr/>
        <a:lstStyle/>
        <a:p>
          <a:endParaRPr lang="en-US"/>
        </a:p>
      </dgm:t>
    </dgm:pt>
    <dgm:pt modelId="{3F251066-A6B2-4E9F-B3D7-471A9F88032B}" type="sibTrans" cxnId="{7A0FCDDD-725E-4FD1-A1E7-4DE714316119}">
      <dgm:prSet/>
      <dgm:spPr/>
      <dgm:t>
        <a:bodyPr/>
        <a:lstStyle/>
        <a:p>
          <a:endParaRPr lang="en-US"/>
        </a:p>
      </dgm:t>
    </dgm:pt>
    <dgm:pt modelId="{32351D45-ECF1-4A77-8DA0-F3DFF08EEC2B}">
      <dgm:prSet/>
      <dgm:spPr/>
      <dgm:t>
        <a:bodyPr/>
        <a:lstStyle/>
        <a:p>
          <a:r>
            <a:rPr lang="en-US" b="1" dirty="0"/>
            <a:t>Total Value: $65,570.96</a:t>
          </a:r>
          <a:endParaRPr lang="en-US" dirty="0"/>
        </a:p>
      </dgm:t>
    </dgm:pt>
    <dgm:pt modelId="{4F8EBD5F-310C-400C-9B56-72E037553B04}" type="parTrans" cxnId="{0782A60D-4E56-4255-918F-CBBA57DEC785}">
      <dgm:prSet/>
      <dgm:spPr/>
      <dgm:t>
        <a:bodyPr/>
        <a:lstStyle/>
        <a:p>
          <a:endParaRPr lang="en-US"/>
        </a:p>
      </dgm:t>
    </dgm:pt>
    <dgm:pt modelId="{9A79C2B2-4D06-4AAD-B9E9-E3E828CE3CC5}" type="sibTrans" cxnId="{0782A60D-4E56-4255-918F-CBBA57DEC785}">
      <dgm:prSet/>
      <dgm:spPr/>
      <dgm:t>
        <a:bodyPr/>
        <a:lstStyle/>
        <a:p>
          <a:endParaRPr lang="en-US"/>
        </a:p>
      </dgm:t>
    </dgm:pt>
    <dgm:pt modelId="{B29DB808-1DCD-4530-B3D5-EDF2155C466F}" type="pres">
      <dgm:prSet presAssocID="{415179A9-405C-48F3-AD3A-A6EACF20C52F}" presName="root" presStyleCnt="0">
        <dgm:presLayoutVars>
          <dgm:dir/>
          <dgm:resizeHandles val="exact"/>
        </dgm:presLayoutVars>
      </dgm:prSet>
      <dgm:spPr/>
    </dgm:pt>
    <dgm:pt modelId="{0376FB7D-F58A-4270-8C19-724443E5FDA4}" type="pres">
      <dgm:prSet presAssocID="{373D5D37-862A-46F7-8390-AC5BEF305D52}" presName="compNode" presStyleCnt="0"/>
      <dgm:spPr/>
    </dgm:pt>
    <dgm:pt modelId="{C22C9052-08FB-4D6F-BBD9-AE35F3021E57}" type="pres">
      <dgm:prSet presAssocID="{373D5D37-862A-46F7-8390-AC5BEF305D52}" presName="bgRect" presStyleLbl="bgShp" presStyleIdx="0" presStyleCnt="3"/>
      <dgm:spPr/>
    </dgm:pt>
    <dgm:pt modelId="{747A7A07-C74A-4428-93D2-23E887AE0C59}" type="pres">
      <dgm:prSet presAssocID="{373D5D37-862A-46F7-8390-AC5BEF305D5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561F2F4F-16DA-45EC-B965-1D8BAB338CDC}" type="pres">
      <dgm:prSet presAssocID="{373D5D37-862A-46F7-8390-AC5BEF305D52}" presName="spaceRect" presStyleCnt="0"/>
      <dgm:spPr/>
    </dgm:pt>
    <dgm:pt modelId="{1BD3C1F3-C4AA-4C93-AAB1-D75FB524C9D2}" type="pres">
      <dgm:prSet presAssocID="{373D5D37-862A-46F7-8390-AC5BEF305D52}" presName="parTx" presStyleLbl="revTx" presStyleIdx="0" presStyleCnt="3">
        <dgm:presLayoutVars>
          <dgm:chMax val="0"/>
          <dgm:chPref val="0"/>
        </dgm:presLayoutVars>
      </dgm:prSet>
      <dgm:spPr/>
    </dgm:pt>
    <dgm:pt modelId="{15037EFA-5A96-4E4E-91EB-22BE9121F222}" type="pres">
      <dgm:prSet presAssocID="{9F9E4729-6FD8-4C20-986D-AB9B105376A1}" presName="sibTrans" presStyleCnt="0"/>
      <dgm:spPr/>
    </dgm:pt>
    <dgm:pt modelId="{E3FFF4F6-1BF2-47CA-BBC1-FAA4D66D3375}" type="pres">
      <dgm:prSet presAssocID="{16BECE42-BB13-4474-AC8E-F847507651D5}" presName="compNode" presStyleCnt="0"/>
      <dgm:spPr/>
    </dgm:pt>
    <dgm:pt modelId="{62731314-F96A-464F-ADBA-91B5C7CF3A05}" type="pres">
      <dgm:prSet presAssocID="{16BECE42-BB13-4474-AC8E-F847507651D5}" presName="bgRect" presStyleLbl="bgShp" presStyleIdx="1" presStyleCnt="3"/>
      <dgm:spPr/>
    </dgm:pt>
    <dgm:pt modelId="{117C2379-9E22-46AE-B52E-DDAF76E2C22D}" type="pres">
      <dgm:prSet presAssocID="{16BECE42-BB13-4474-AC8E-F847507651D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0C38413E-4DDC-4877-963C-557D82D99E95}" type="pres">
      <dgm:prSet presAssocID="{16BECE42-BB13-4474-AC8E-F847507651D5}" presName="spaceRect" presStyleCnt="0"/>
      <dgm:spPr/>
    </dgm:pt>
    <dgm:pt modelId="{A025E6EB-36CB-4F43-B5B6-37567E8D6EB1}" type="pres">
      <dgm:prSet presAssocID="{16BECE42-BB13-4474-AC8E-F847507651D5}" presName="parTx" presStyleLbl="revTx" presStyleIdx="1" presStyleCnt="3">
        <dgm:presLayoutVars>
          <dgm:chMax val="0"/>
          <dgm:chPref val="0"/>
        </dgm:presLayoutVars>
      </dgm:prSet>
      <dgm:spPr/>
    </dgm:pt>
    <dgm:pt modelId="{36FAF934-1FD1-47D5-BEF6-212DF8193500}" type="pres">
      <dgm:prSet presAssocID="{3F251066-A6B2-4E9F-B3D7-471A9F88032B}" presName="sibTrans" presStyleCnt="0"/>
      <dgm:spPr/>
    </dgm:pt>
    <dgm:pt modelId="{158E676E-9779-4B9E-A379-EFF2F32EA63E}" type="pres">
      <dgm:prSet presAssocID="{32351D45-ECF1-4A77-8DA0-F3DFF08EEC2B}" presName="compNode" presStyleCnt="0"/>
      <dgm:spPr/>
    </dgm:pt>
    <dgm:pt modelId="{F3CE2F98-0E53-4AB3-B29F-7469A82ED11B}" type="pres">
      <dgm:prSet presAssocID="{32351D45-ECF1-4A77-8DA0-F3DFF08EEC2B}" presName="bgRect" presStyleLbl="bgShp" presStyleIdx="2" presStyleCnt="3"/>
      <dgm:spPr/>
    </dgm:pt>
    <dgm:pt modelId="{8A1D2183-DEFE-434A-948A-141EC1B61814}" type="pres">
      <dgm:prSet presAssocID="{32351D45-ECF1-4A77-8DA0-F3DFF08EEC2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95D4ECC6-4ECA-4CFD-8822-B914FA33BF3D}" type="pres">
      <dgm:prSet presAssocID="{32351D45-ECF1-4A77-8DA0-F3DFF08EEC2B}" presName="spaceRect" presStyleCnt="0"/>
      <dgm:spPr/>
    </dgm:pt>
    <dgm:pt modelId="{0DF6BBAC-F09A-4CFE-BEDC-00D216035E74}" type="pres">
      <dgm:prSet presAssocID="{32351D45-ECF1-4A77-8DA0-F3DFF08EEC2B}" presName="parTx" presStyleLbl="revTx" presStyleIdx="2" presStyleCnt="3">
        <dgm:presLayoutVars>
          <dgm:chMax val="0"/>
          <dgm:chPref val="0"/>
        </dgm:presLayoutVars>
      </dgm:prSet>
      <dgm:spPr/>
    </dgm:pt>
  </dgm:ptLst>
  <dgm:cxnLst>
    <dgm:cxn modelId="{5733880A-5FC1-44E9-8119-1CA53AEACD06}" type="presOf" srcId="{32351D45-ECF1-4A77-8DA0-F3DFF08EEC2B}" destId="{0DF6BBAC-F09A-4CFE-BEDC-00D216035E74}" srcOrd="0" destOrd="0" presId="urn:microsoft.com/office/officeart/2018/2/layout/IconVerticalSolidList"/>
    <dgm:cxn modelId="{0782A60D-4E56-4255-918F-CBBA57DEC785}" srcId="{415179A9-405C-48F3-AD3A-A6EACF20C52F}" destId="{32351D45-ECF1-4A77-8DA0-F3DFF08EEC2B}" srcOrd="2" destOrd="0" parTransId="{4F8EBD5F-310C-400C-9B56-72E037553B04}" sibTransId="{9A79C2B2-4D06-4AAD-B9E9-E3E828CE3CC5}"/>
    <dgm:cxn modelId="{E49C1478-FEA9-4585-9C5C-B64CD5195FB3}" type="presOf" srcId="{373D5D37-862A-46F7-8390-AC5BEF305D52}" destId="{1BD3C1F3-C4AA-4C93-AAB1-D75FB524C9D2}" srcOrd="0" destOrd="0" presId="urn:microsoft.com/office/officeart/2018/2/layout/IconVerticalSolidList"/>
    <dgm:cxn modelId="{D00F5585-BCDA-4F63-96DB-A727881B372C}" type="presOf" srcId="{16BECE42-BB13-4474-AC8E-F847507651D5}" destId="{A025E6EB-36CB-4F43-B5B6-37567E8D6EB1}" srcOrd="0" destOrd="0" presId="urn:microsoft.com/office/officeart/2018/2/layout/IconVerticalSolidList"/>
    <dgm:cxn modelId="{16C04DAA-6EB4-4D5E-A943-F5D3498A8372}" srcId="{415179A9-405C-48F3-AD3A-A6EACF20C52F}" destId="{373D5D37-862A-46F7-8390-AC5BEF305D52}" srcOrd="0" destOrd="0" parTransId="{F66DFCF1-21FD-4628-B721-32ED2435CF7B}" sibTransId="{9F9E4729-6FD8-4C20-986D-AB9B105376A1}"/>
    <dgm:cxn modelId="{558744D3-57E1-4909-BCF1-00CFED1AF2CC}" type="presOf" srcId="{415179A9-405C-48F3-AD3A-A6EACF20C52F}" destId="{B29DB808-1DCD-4530-B3D5-EDF2155C466F}" srcOrd="0" destOrd="0" presId="urn:microsoft.com/office/officeart/2018/2/layout/IconVerticalSolidList"/>
    <dgm:cxn modelId="{7A0FCDDD-725E-4FD1-A1E7-4DE714316119}" srcId="{415179A9-405C-48F3-AD3A-A6EACF20C52F}" destId="{16BECE42-BB13-4474-AC8E-F847507651D5}" srcOrd="1" destOrd="0" parTransId="{A876FB1A-BAAC-4081-A4E0-99641E6D38BD}" sibTransId="{3F251066-A6B2-4E9F-B3D7-471A9F88032B}"/>
    <dgm:cxn modelId="{45AA96DE-12E1-4969-87E5-C770470BEB09}" type="presParOf" srcId="{B29DB808-1DCD-4530-B3D5-EDF2155C466F}" destId="{0376FB7D-F58A-4270-8C19-724443E5FDA4}" srcOrd="0" destOrd="0" presId="urn:microsoft.com/office/officeart/2018/2/layout/IconVerticalSolidList"/>
    <dgm:cxn modelId="{1ADC3FB6-6537-4722-9FEC-DEE57F3C1729}" type="presParOf" srcId="{0376FB7D-F58A-4270-8C19-724443E5FDA4}" destId="{C22C9052-08FB-4D6F-BBD9-AE35F3021E57}" srcOrd="0" destOrd="0" presId="urn:microsoft.com/office/officeart/2018/2/layout/IconVerticalSolidList"/>
    <dgm:cxn modelId="{E392BBC1-FBD7-4FAF-8FD2-B56E9EC3CF89}" type="presParOf" srcId="{0376FB7D-F58A-4270-8C19-724443E5FDA4}" destId="{747A7A07-C74A-4428-93D2-23E887AE0C59}" srcOrd="1" destOrd="0" presId="urn:microsoft.com/office/officeart/2018/2/layout/IconVerticalSolidList"/>
    <dgm:cxn modelId="{1AB21E58-7AF0-4BE1-821D-F9E3C1BDBA88}" type="presParOf" srcId="{0376FB7D-F58A-4270-8C19-724443E5FDA4}" destId="{561F2F4F-16DA-45EC-B965-1D8BAB338CDC}" srcOrd="2" destOrd="0" presId="urn:microsoft.com/office/officeart/2018/2/layout/IconVerticalSolidList"/>
    <dgm:cxn modelId="{DEC63743-CBCF-400A-BBEF-8D6C6801BC55}" type="presParOf" srcId="{0376FB7D-F58A-4270-8C19-724443E5FDA4}" destId="{1BD3C1F3-C4AA-4C93-AAB1-D75FB524C9D2}" srcOrd="3" destOrd="0" presId="urn:microsoft.com/office/officeart/2018/2/layout/IconVerticalSolidList"/>
    <dgm:cxn modelId="{F5357ECD-4743-471A-B71A-1DD012249560}" type="presParOf" srcId="{B29DB808-1DCD-4530-B3D5-EDF2155C466F}" destId="{15037EFA-5A96-4E4E-91EB-22BE9121F222}" srcOrd="1" destOrd="0" presId="urn:microsoft.com/office/officeart/2018/2/layout/IconVerticalSolidList"/>
    <dgm:cxn modelId="{9833DA40-6E92-4332-933B-4890D8D2EA83}" type="presParOf" srcId="{B29DB808-1DCD-4530-B3D5-EDF2155C466F}" destId="{E3FFF4F6-1BF2-47CA-BBC1-FAA4D66D3375}" srcOrd="2" destOrd="0" presId="urn:microsoft.com/office/officeart/2018/2/layout/IconVerticalSolidList"/>
    <dgm:cxn modelId="{9C8C78B7-28E5-47B4-B6F2-4C94E30B6D46}" type="presParOf" srcId="{E3FFF4F6-1BF2-47CA-BBC1-FAA4D66D3375}" destId="{62731314-F96A-464F-ADBA-91B5C7CF3A05}" srcOrd="0" destOrd="0" presId="urn:microsoft.com/office/officeart/2018/2/layout/IconVerticalSolidList"/>
    <dgm:cxn modelId="{3F089DB0-9D91-4E69-BF93-C85EC234F0B5}" type="presParOf" srcId="{E3FFF4F6-1BF2-47CA-BBC1-FAA4D66D3375}" destId="{117C2379-9E22-46AE-B52E-DDAF76E2C22D}" srcOrd="1" destOrd="0" presId="urn:microsoft.com/office/officeart/2018/2/layout/IconVerticalSolidList"/>
    <dgm:cxn modelId="{0EF166AF-0B2E-40AE-808B-17E118756282}" type="presParOf" srcId="{E3FFF4F6-1BF2-47CA-BBC1-FAA4D66D3375}" destId="{0C38413E-4DDC-4877-963C-557D82D99E95}" srcOrd="2" destOrd="0" presId="urn:microsoft.com/office/officeart/2018/2/layout/IconVerticalSolidList"/>
    <dgm:cxn modelId="{B429D41A-35A5-4996-A689-4FB92AFE5091}" type="presParOf" srcId="{E3FFF4F6-1BF2-47CA-BBC1-FAA4D66D3375}" destId="{A025E6EB-36CB-4F43-B5B6-37567E8D6EB1}" srcOrd="3" destOrd="0" presId="urn:microsoft.com/office/officeart/2018/2/layout/IconVerticalSolidList"/>
    <dgm:cxn modelId="{FFDCF577-F3B2-4CA7-A6BA-1D036B9615E6}" type="presParOf" srcId="{B29DB808-1DCD-4530-B3D5-EDF2155C466F}" destId="{36FAF934-1FD1-47D5-BEF6-212DF8193500}" srcOrd="3" destOrd="0" presId="urn:microsoft.com/office/officeart/2018/2/layout/IconVerticalSolidList"/>
    <dgm:cxn modelId="{9117378D-568C-4A94-B799-14CB22CB11C1}" type="presParOf" srcId="{B29DB808-1DCD-4530-B3D5-EDF2155C466F}" destId="{158E676E-9779-4B9E-A379-EFF2F32EA63E}" srcOrd="4" destOrd="0" presId="urn:microsoft.com/office/officeart/2018/2/layout/IconVerticalSolidList"/>
    <dgm:cxn modelId="{D81DF6AA-D3FB-4DA5-9893-D5B1C3D9BBE1}" type="presParOf" srcId="{158E676E-9779-4B9E-A379-EFF2F32EA63E}" destId="{F3CE2F98-0E53-4AB3-B29F-7469A82ED11B}" srcOrd="0" destOrd="0" presId="urn:microsoft.com/office/officeart/2018/2/layout/IconVerticalSolidList"/>
    <dgm:cxn modelId="{7AF12432-3C2F-41E2-94E0-FC5E748935E1}" type="presParOf" srcId="{158E676E-9779-4B9E-A379-EFF2F32EA63E}" destId="{8A1D2183-DEFE-434A-948A-141EC1B61814}" srcOrd="1" destOrd="0" presId="urn:microsoft.com/office/officeart/2018/2/layout/IconVerticalSolidList"/>
    <dgm:cxn modelId="{D87AEC86-FEE8-40B8-BD49-52782A7792E6}" type="presParOf" srcId="{158E676E-9779-4B9E-A379-EFF2F32EA63E}" destId="{95D4ECC6-4ECA-4CFD-8822-B914FA33BF3D}" srcOrd="2" destOrd="0" presId="urn:microsoft.com/office/officeart/2018/2/layout/IconVerticalSolidList"/>
    <dgm:cxn modelId="{F38669EB-4BD1-43D8-A0DA-E88A16397ED4}" type="presParOf" srcId="{158E676E-9779-4B9E-A379-EFF2F32EA63E}" destId="{0DF6BBAC-F09A-4CFE-BEDC-00D216035E7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79F7EE-663D-419F-860D-C34A98455CC0}" type="doc">
      <dgm:prSet loTypeId="urn:microsoft.com/office/officeart/2005/8/layout/process4" loCatId="process" qsTypeId="urn:microsoft.com/office/officeart/2005/8/quickstyle/simple4" qsCatId="simple" csTypeId="urn:microsoft.com/office/officeart/2005/8/colors/accent2_2" csCatId="accent2" phldr="1"/>
      <dgm:spPr/>
      <dgm:t>
        <a:bodyPr/>
        <a:lstStyle/>
        <a:p>
          <a:endParaRPr lang="en-US"/>
        </a:p>
      </dgm:t>
    </dgm:pt>
    <dgm:pt modelId="{87893FFD-4CA3-4846-BF52-DEF5E3C3A754}">
      <dgm:prSet/>
      <dgm:spPr/>
      <dgm:t>
        <a:bodyPr/>
        <a:lstStyle/>
        <a:p>
          <a:r>
            <a:rPr lang="en-US" dirty="0"/>
            <a:t>HomeWAV, LLC : participant telephone/video calls.  Department receives 40% commission check monthly for usage.  </a:t>
          </a:r>
        </a:p>
      </dgm:t>
    </dgm:pt>
    <dgm:pt modelId="{B056BD20-2BF4-47A5-A257-8C3C25BA12B8}" type="parTrans" cxnId="{34178D15-0635-4300-9A49-B15C40142B61}">
      <dgm:prSet/>
      <dgm:spPr/>
      <dgm:t>
        <a:bodyPr/>
        <a:lstStyle/>
        <a:p>
          <a:endParaRPr lang="en-US"/>
        </a:p>
      </dgm:t>
    </dgm:pt>
    <dgm:pt modelId="{EFE88B4D-991E-4998-8E86-87D9B054EE17}" type="sibTrans" cxnId="{34178D15-0635-4300-9A49-B15C40142B61}">
      <dgm:prSet/>
      <dgm:spPr/>
      <dgm:t>
        <a:bodyPr/>
        <a:lstStyle/>
        <a:p>
          <a:endParaRPr lang="en-US"/>
        </a:p>
      </dgm:t>
    </dgm:pt>
    <dgm:pt modelId="{4CCDE76F-6B7E-4C6B-AA23-95A59E23595B}">
      <dgm:prSet/>
      <dgm:spPr/>
      <dgm:t>
        <a:bodyPr/>
        <a:lstStyle/>
        <a:p>
          <a:r>
            <a:rPr lang="en-US" b="1" dirty="0"/>
            <a:t>2023 Revenue: $18,409.32</a:t>
          </a:r>
          <a:endParaRPr lang="en-US" dirty="0"/>
        </a:p>
      </dgm:t>
    </dgm:pt>
    <dgm:pt modelId="{61B62878-2E40-4F29-89EF-DBEB4C40A85D}" type="parTrans" cxnId="{0EF7C1AC-F5E5-4FB7-9C1F-EED4A9615749}">
      <dgm:prSet/>
      <dgm:spPr/>
      <dgm:t>
        <a:bodyPr/>
        <a:lstStyle/>
        <a:p>
          <a:endParaRPr lang="en-US"/>
        </a:p>
      </dgm:t>
    </dgm:pt>
    <dgm:pt modelId="{221D5F2A-085C-4A5A-B0A3-E6D1C5BF96D2}" type="sibTrans" cxnId="{0EF7C1AC-F5E5-4FB7-9C1F-EED4A9615749}">
      <dgm:prSet/>
      <dgm:spPr/>
      <dgm:t>
        <a:bodyPr/>
        <a:lstStyle/>
        <a:p>
          <a:endParaRPr lang="en-US"/>
        </a:p>
      </dgm:t>
    </dgm:pt>
    <dgm:pt modelId="{9F825345-7307-4564-A028-135C91723D24}">
      <dgm:prSet/>
      <dgm:spPr/>
      <dgm:t>
        <a:bodyPr/>
        <a:lstStyle/>
        <a:p>
          <a:r>
            <a:rPr lang="en-US" dirty="0"/>
            <a:t>Snyder’s Food Service:  Department receives a monthly electronic commission payment for sales. </a:t>
          </a:r>
        </a:p>
      </dgm:t>
    </dgm:pt>
    <dgm:pt modelId="{63F44E70-15E4-43E1-9A62-ADEB417E7FA2}" type="parTrans" cxnId="{306BBF63-9DF5-48AF-928B-678D07732957}">
      <dgm:prSet/>
      <dgm:spPr/>
      <dgm:t>
        <a:bodyPr/>
        <a:lstStyle/>
        <a:p>
          <a:endParaRPr lang="en-US"/>
        </a:p>
      </dgm:t>
    </dgm:pt>
    <dgm:pt modelId="{5227EA4A-E9F4-4B1D-AE4B-6B7073EB1691}" type="sibTrans" cxnId="{306BBF63-9DF5-48AF-928B-678D07732957}">
      <dgm:prSet/>
      <dgm:spPr/>
      <dgm:t>
        <a:bodyPr/>
        <a:lstStyle/>
        <a:p>
          <a:endParaRPr lang="en-US"/>
        </a:p>
      </dgm:t>
    </dgm:pt>
    <dgm:pt modelId="{D9A855D0-8A56-44D8-95DB-243B80861225}">
      <dgm:prSet/>
      <dgm:spPr/>
      <dgm:t>
        <a:bodyPr/>
        <a:lstStyle/>
        <a:p>
          <a:r>
            <a:rPr lang="en-US" b="1" dirty="0"/>
            <a:t>2023 Revenue: $15,581.98</a:t>
          </a:r>
          <a:endParaRPr lang="en-US" dirty="0"/>
        </a:p>
      </dgm:t>
    </dgm:pt>
    <dgm:pt modelId="{8B7E04E0-128E-4F7C-A3B7-EF5738B72102}" type="parTrans" cxnId="{FCE4F5D3-B670-454E-BEB6-2802E1DCA6B1}">
      <dgm:prSet/>
      <dgm:spPr/>
      <dgm:t>
        <a:bodyPr/>
        <a:lstStyle/>
        <a:p>
          <a:endParaRPr lang="en-US"/>
        </a:p>
      </dgm:t>
    </dgm:pt>
    <dgm:pt modelId="{86749E56-D03B-420D-BDC6-B5244E5BAD09}" type="sibTrans" cxnId="{FCE4F5D3-B670-454E-BEB6-2802E1DCA6B1}">
      <dgm:prSet/>
      <dgm:spPr/>
      <dgm:t>
        <a:bodyPr/>
        <a:lstStyle/>
        <a:p>
          <a:endParaRPr lang="en-US"/>
        </a:p>
      </dgm:t>
    </dgm:pt>
    <dgm:pt modelId="{9A3EF989-54FA-41F3-9C91-BA105FEAA0F0}" type="pres">
      <dgm:prSet presAssocID="{5B79F7EE-663D-419F-860D-C34A98455CC0}" presName="Name0" presStyleCnt="0">
        <dgm:presLayoutVars>
          <dgm:dir/>
          <dgm:animLvl val="lvl"/>
          <dgm:resizeHandles val="exact"/>
        </dgm:presLayoutVars>
      </dgm:prSet>
      <dgm:spPr/>
    </dgm:pt>
    <dgm:pt modelId="{4800B43C-CD30-4599-87E7-0B9D52C8B959}" type="pres">
      <dgm:prSet presAssocID="{9F825345-7307-4564-A028-135C91723D24}" presName="boxAndChildren" presStyleCnt="0"/>
      <dgm:spPr/>
    </dgm:pt>
    <dgm:pt modelId="{29DF3120-6FF9-4DFA-BD3E-E2A5D1C1C7D2}" type="pres">
      <dgm:prSet presAssocID="{9F825345-7307-4564-A028-135C91723D24}" presName="parentTextBox" presStyleLbl="node1" presStyleIdx="0" presStyleCnt="2"/>
      <dgm:spPr/>
    </dgm:pt>
    <dgm:pt modelId="{47B86AE7-8F43-4F38-9EB2-5A7A5B355FBB}" type="pres">
      <dgm:prSet presAssocID="{9F825345-7307-4564-A028-135C91723D24}" presName="entireBox" presStyleLbl="node1" presStyleIdx="0" presStyleCnt="2"/>
      <dgm:spPr/>
    </dgm:pt>
    <dgm:pt modelId="{74657D74-801B-4120-9BE2-FF4FC620DBED}" type="pres">
      <dgm:prSet presAssocID="{9F825345-7307-4564-A028-135C91723D24}" presName="descendantBox" presStyleCnt="0"/>
      <dgm:spPr/>
    </dgm:pt>
    <dgm:pt modelId="{9F31847D-D95E-4944-AE20-2F34C3A0B78F}" type="pres">
      <dgm:prSet presAssocID="{D9A855D0-8A56-44D8-95DB-243B80861225}" presName="childTextBox" presStyleLbl="fgAccFollowNode1" presStyleIdx="0" presStyleCnt="2">
        <dgm:presLayoutVars>
          <dgm:bulletEnabled val="1"/>
        </dgm:presLayoutVars>
      </dgm:prSet>
      <dgm:spPr/>
    </dgm:pt>
    <dgm:pt modelId="{F47CA2ED-F155-455D-8F31-BEB2A31FE7E2}" type="pres">
      <dgm:prSet presAssocID="{EFE88B4D-991E-4998-8E86-87D9B054EE17}" presName="sp" presStyleCnt="0"/>
      <dgm:spPr/>
    </dgm:pt>
    <dgm:pt modelId="{1430A251-B6BB-431B-9DC0-124B64BC91DB}" type="pres">
      <dgm:prSet presAssocID="{87893FFD-4CA3-4846-BF52-DEF5E3C3A754}" presName="arrowAndChildren" presStyleCnt="0"/>
      <dgm:spPr/>
    </dgm:pt>
    <dgm:pt modelId="{0A3B288B-38C8-4FA7-B47D-75D6E3294972}" type="pres">
      <dgm:prSet presAssocID="{87893FFD-4CA3-4846-BF52-DEF5E3C3A754}" presName="parentTextArrow" presStyleLbl="node1" presStyleIdx="0" presStyleCnt="2"/>
      <dgm:spPr/>
    </dgm:pt>
    <dgm:pt modelId="{038B4803-394C-428E-A7C9-82977696BC88}" type="pres">
      <dgm:prSet presAssocID="{87893FFD-4CA3-4846-BF52-DEF5E3C3A754}" presName="arrow" presStyleLbl="node1" presStyleIdx="1" presStyleCnt="2"/>
      <dgm:spPr/>
    </dgm:pt>
    <dgm:pt modelId="{E17FDBAA-B264-46D0-B0AC-BFA3B9780DB1}" type="pres">
      <dgm:prSet presAssocID="{87893FFD-4CA3-4846-BF52-DEF5E3C3A754}" presName="descendantArrow" presStyleCnt="0"/>
      <dgm:spPr/>
    </dgm:pt>
    <dgm:pt modelId="{1519A4F1-6136-436F-9D13-F80112A89843}" type="pres">
      <dgm:prSet presAssocID="{4CCDE76F-6B7E-4C6B-AA23-95A59E23595B}" presName="childTextArrow" presStyleLbl="fgAccFollowNode1" presStyleIdx="1" presStyleCnt="2">
        <dgm:presLayoutVars>
          <dgm:bulletEnabled val="1"/>
        </dgm:presLayoutVars>
      </dgm:prSet>
      <dgm:spPr/>
    </dgm:pt>
  </dgm:ptLst>
  <dgm:cxnLst>
    <dgm:cxn modelId="{34178D15-0635-4300-9A49-B15C40142B61}" srcId="{5B79F7EE-663D-419F-860D-C34A98455CC0}" destId="{87893FFD-4CA3-4846-BF52-DEF5E3C3A754}" srcOrd="0" destOrd="0" parTransId="{B056BD20-2BF4-47A5-A257-8C3C25BA12B8}" sibTransId="{EFE88B4D-991E-4998-8E86-87D9B054EE17}"/>
    <dgm:cxn modelId="{3E953C1B-570C-4BFE-A457-110CC3E16BF7}" type="presOf" srcId="{9F825345-7307-4564-A028-135C91723D24}" destId="{29DF3120-6FF9-4DFA-BD3E-E2A5D1C1C7D2}" srcOrd="0" destOrd="0" presId="urn:microsoft.com/office/officeart/2005/8/layout/process4"/>
    <dgm:cxn modelId="{306BBF63-9DF5-48AF-928B-678D07732957}" srcId="{5B79F7EE-663D-419F-860D-C34A98455CC0}" destId="{9F825345-7307-4564-A028-135C91723D24}" srcOrd="1" destOrd="0" parTransId="{63F44E70-15E4-43E1-9A62-ADEB417E7FA2}" sibTransId="{5227EA4A-E9F4-4B1D-AE4B-6B7073EB1691}"/>
    <dgm:cxn modelId="{516DFC6D-83B8-4588-9FC7-E29EA764627C}" type="presOf" srcId="{4CCDE76F-6B7E-4C6B-AA23-95A59E23595B}" destId="{1519A4F1-6136-436F-9D13-F80112A89843}" srcOrd="0" destOrd="0" presId="urn:microsoft.com/office/officeart/2005/8/layout/process4"/>
    <dgm:cxn modelId="{D5341B4F-8B54-4741-A2DB-6C8402C8EFA9}" type="presOf" srcId="{D9A855D0-8A56-44D8-95DB-243B80861225}" destId="{9F31847D-D95E-4944-AE20-2F34C3A0B78F}" srcOrd="0" destOrd="0" presId="urn:microsoft.com/office/officeart/2005/8/layout/process4"/>
    <dgm:cxn modelId="{D613107C-AAF4-4B23-A115-337150D2E54B}" type="presOf" srcId="{87893FFD-4CA3-4846-BF52-DEF5E3C3A754}" destId="{0A3B288B-38C8-4FA7-B47D-75D6E3294972}" srcOrd="0" destOrd="0" presId="urn:microsoft.com/office/officeart/2005/8/layout/process4"/>
    <dgm:cxn modelId="{57E39985-5105-4A9F-A227-EAF6F80999DE}" type="presOf" srcId="{9F825345-7307-4564-A028-135C91723D24}" destId="{47B86AE7-8F43-4F38-9EB2-5A7A5B355FBB}" srcOrd="1" destOrd="0" presId="urn:microsoft.com/office/officeart/2005/8/layout/process4"/>
    <dgm:cxn modelId="{0EF7C1AC-F5E5-4FB7-9C1F-EED4A9615749}" srcId="{87893FFD-4CA3-4846-BF52-DEF5E3C3A754}" destId="{4CCDE76F-6B7E-4C6B-AA23-95A59E23595B}" srcOrd="0" destOrd="0" parTransId="{61B62878-2E40-4F29-89EF-DBEB4C40A85D}" sibTransId="{221D5F2A-085C-4A5A-B0A3-E6D1C5BF96D2}"/>
    <dgm:cxn modelId="{0CEE6BAD-0AB5-4EC5-B581-EFE4D7F2356B}" type="presOf" srcId="{87893FFD-4CA3-4846-BF52-DEF5E3C3A754}" destId="{038B4803-394C-428E-A7C9-82977696BC88}" srcOrd="1" destOrd="0" presId="urn:microsoft.com/office/officeart/2005/8/layout/process4"/>
    <dgm:cxn modelId="{FCE4F5D3-B670-454E-BEB6-2802E1DCA6B1}" srcId="{9F825345-7307-4564-A028-135C91723D24}" destId="{D9A855D0-8A56-44D8-95DB-243B80861225}" srcOrd="0" destOrd="0" parTransId="{8B7E04E0-128E-4F7C-A3B7-EF5738B72102}" sibTransId="{86749E56-D03B-420D-BDC6-B5244E5BAD09}"/>
    <dgm:cxn modelId="{83034BEB-0D41-4830-9966-D023C65B5B97}" type="presOf" srcId="{5B79F7EE-663D-419F-860D-C34A98455CC0}" destId="{9A3EF989-54FA-41F3-9C91-BA105FEAA0F0}" srcOrd="0" destOrd="0" presId="urn:microsoft.com/office/officeart/2005/8/layout/process4"/>
    <dgm:cxn modelId="{980D67A0-D7C7-49C7-BC1D-54B3AD4665AF}" type="presParOf" srcId="{9A3EF989-54FA-41F3-9C91-BA105FEAA0F0}" destId="{4800B43C-CD30-4599-87E7-0B9D52C8B959}" srcOrd="0" destOrd="0" presId="urn:microsoft.com/office/officeart/2005/8/layout/process4"/>
    <dgm:cxn modelId="{B79F1C77-CE51-44D4-AD07-D0C5B965FD96}" type="presParOf" srcId="{4800B43C-CD30-4599-87E7-0B9D52C8B959}" destId="{29DF3120-6FF9-4DFA-BD3E-E2A5D1C1C7D2}" srcOrd="0" destOrd="0" presId="urn:microsoft.com/office/officeart/2005/8/layout/process4"/>
    <dgm:cxn modelId="{066C6F1D-CFEF-4EFE-98AE-0E8F546E1FA8}" type="presParOf" srcId="{4800B43C-CD30-4599-87E7-0B9D52C8B959}" destId="{47B86AE7-8F43-4F38-9EB2-5A7A5B355FBB}" srcOrd="1" destOrd="0" presId="urn:microsoft.com/office/officeart/2005/8/layout/process4"/>
    <dgm:cxn modelId="{46D353EC-174E-41BC-B661-0D4E883A5CCB}" type="presParOf" srcId="{4800B43C-CD30-4599-87E7-0B9D52C8B959}" destId="{74657D74-801B-4120-9BE2-FF4FC620DBED}" srcOrd="2" destOrd="0" presId="urn:microsoft.com/office/officeart/2005/8/layout/process4"/>
    <dgm:cxn modelId="{A7BF5DC8-6FF9-47DF-8F67-EF223ECD6BC3}" type="presParOf" srcId="{74657D74-801B-4120-9BE2-FF4FC620DBED}" destId="{9F31847D-D95E-4944-AE20-2F34C3A0B78F}" srcOrd="0" destOrd="0" presId="urn:microsoft.com/office/officeart/2005/8/layout/process4"/>
    <dgm:cxn modelId="{E6C3E40C-E4B6-436E-A4F5-BEC66CEA81F9}" type="presParOf" srcId="{9A3EF989-54FA-41F3-9C91-BA105FEAA0F0}" destId="{F47CA2ED-F155-455D-8F31-BEB2A31FE7E2}" srcOrd="1" destOrd="0" presId="urn:microsoft.com/office/officeart/2005/8/layout/process4"/>
    <dgm:cxn modelId="{49848573-3AF4-4B3F-ABC1-6DEDC631B2C2}" type="presParOf" srcId="{9A3EF989-54FA-41F3-9C91-BA105FEAA0F0}" destId="{1430A251-B6BB-431B-9DC0-124B64BC91DB}" srcOrd="2" destOrd="0" presId="urn:microsoft.com/office/officeart/2005/8/layout/process4"/>
    <dgm:cxn modelId="{24C44A53-0C41-4AB1-9D3D-1F60A0F2A3DB}" type="presParOf" srcId="{1430A251-B6BB-431B-9DC0-124B64BC91DB}" destId="{0A3B288B-38C8-4FA7-B47D-75D6E3294972}" srcOrd="0" destOrd="0" presId="urn:microsoft.com/office/officeart/2005/8/layout/process4"/>
    <dgm:cxn modelId="{B24E76CD-6725-4EDB-BFE2-8A5C12BF0C0F}" type="presParOf" srcId="{1430A251-B6BB-431B-9DC0-124B64BC91DB}" destId="{038B4803-394C-428E-A7C9-82977696BC88}" srcOrd="1" destOrd="0" presId="urn:microsoft.com/office/officeart/2005/8/layout/process4"/>
    <dgm:cxn modelId="{3CC33CD4-2ECE-4208-AE4C-C5717E1D8738}" type="presParOf" srcId="{1430A251-B6BB-431B-9DC0-124B64BC91DB}" destId="{E17FDBAA-B264-46D0-B0AC-BFA3B9780DB1}" srcOrd="2" destOrd="0" presId="urn:microsoft.com/office/officeart/2005/8/layout/process4"/>
    <dgm:cxn modelId="{4B52F06C-D750-482B-B57C-0850C6E0A433}" type="presParOf" srcId="{E17FDBAA-B264-46D0-B0AC-BFA3B9780DB1}" destId="{1519A4F1-6136-436F-9D13-F80112A8984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C9052-08FB-4D6F-BBD9-AE35F3021E57}">
      <dsp:nvSpPr>
        <dsp:cNvPr id="0" name=""/>
        <dsp:cNvSpPr/>
      </dsp:nvSpPr>
      <dsp:spPr>
        <a:xfrm>
          <a:off x="0" y="646"/>
          <a:ext cx="5928344" cy="15124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7A7A07-C74A-4428-93D2-23E887AE0C59}">
      <dsp:nvSpPr>
        <dsp:cNvPr id="0" name=""/>
        <dsp:cNvSpPr/>
      </dsp:nvSpPr>
      <dsp:spPr>
        <a:xfrm>
          <a:off x="457506" y="340940"/>
          <a:ext cx="831830" cy="831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D3C1F3-C4AA-4C93-AAB1-D75FB524C9D2}">
      <dsp:nvSpPr>
        <dsp:cNvPr id="0" name=""/>
        <dsp:cNvSpPr/>
      </dsp:nvSpPr>
      <dsp:spPr>
        <a:xfrm>
          <a:off x="1746843" y="646"/>
          <a:ext cx="4181500" cy="1512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64" tIns="160064" rIns="160064" bIns="160064" numCol="1" spcCol="1270" anchor="ctr" anchorCtr="0">
          <a:noAutofit/>
        </a:bodyPr>
        <a:lstStyle/>
        <a:p>
          <a:pPr marL="0" lvl="0" indent="0" algn="l" defTabSz="1111250">
            <a:lnSpc>
              <a:spcPct val="90000"/>
            </a:lnSpc>
            <a:spcBef>
              <a:spcPct val="0"/>
            </a:spcBef>
            <a:spcAft>
              <a:spcPct val="35000"/>
            </a:spcAft>
            <a:buNone/>
          </a:pPr>
          <a:r>
            <a:rPr lang="en-US" sz="2500" b="1" kern="1200" dirty="0"/>
            <a:t>Total Agencies Served: 50</a:t>
          </a:r>
          <a:endParaRPr lang="en-US" sz="2500" kern="1200" dirty="0"/>
        </a:p>
      </dsp:txBody>
      <dsp:txXfrm>
        <a:off x="1746843" y="646"/>
        <a:ext cx="4181500" cy="1512418"/>
      </dsp:txXfrm>
    </dsp:sp>
    <dsp:sp modelId="{62731314-F96A-464F-ADBA-91B5C7CF3A05}">
      <dsp:nvSpPr>
        <dsp:cNvPr id="0" name=""/>
        <dsp:cNvSpPr/>
      </dsp:nvSpPr>
      <dsp:spPr>
        <a:xfrm>
          <a:off x="0" y="1891169"/>
          <a:ext cx="5928344" cy="15124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7C2379-9E22-46AE-B52E-DDAF76E2C22D}">
      <dsp:nvSpPr>
        <dsp:cNvPr id="0" name=""/>
        <dsp:cNvSpPr/>
      </dsp:nvSpPr>
      <dsp:spPr>
        <a:xfrm>
          <a:off x="457506" y="2231463"/>
          <a:ext cx="831830" cy="831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25E6EB-36CB-4F43-B5B6-37567E8D6EB1}">
      <dsp:nvSpPr>
        <dsp:cNvPr id="0" name=""/>
        <dsp:cNvSpPr/>
      </dsp:nvSpPr>
      <dsp:spPr>
        <a:xfrm>
          <a:off x="1746843" y="1891169"/>
          <a:ext cx="4181500" cy="1512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64" tIns="160064" rIns="160064" bIns="160064" numCol="1" spcCol="1270" anchor="ctr" anchorCtr="0">
          <a:noAutofit/>
        </a:bodyPr>
        <a:lstStyle/>
        <a:p>
          <a:pPr marL="0" lvl="0" indent="0" algn="l" defTabSz="1111250">
            <a:lnSpc>
              <a:spcPct val="90000"/>
            </a:lnSpc>
            <a:spcBef>
              <a:spcPct val="0"/>
            </a:spcBef>
            <a:spcAft>
              <a:spcPct val="35000"/>
            </a:spcAft>
            <a:buNone/>
          </a:pPr>
          <a:r>
            <a:rPr lang="en-US" sz="2500" b="1" kern="1200" dirty="0"/>
            <a:t>Number of Hours Completed:  9,044</a:t>
          </a:r>
          <a:endParaRPr lang="en-US" sz="2500" kern="1200" dirty="0"/>
        </a:p>
      </dsp:txBody>
      <dsp:txXfrm>
        <a:off x="1746843" y="1891169"/>
        <a:ext cx="4181500" cy="1512418"/>
      </dsp:txXfrm>
    </dsp:sp>
    <dsp:sp modelId="{F3CE2F98-0E53-4AB3-B29F-7469A82ED11B}">
      <dsp:nvSpPr>
        <dsp:cNvPr id="0" name=""/>
        <dsp:cNvSpPr/>
      </dsp:nvSpPr>
      <dsp:spPr>
        <a:xfrm>
          <a:off x="0" y="3781692"/>
          <a:ext cx="5928344" cy="15124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1D2183-DEFE-434A-948A-141EC1B61814}">
      <dsp:nvSpPr>
        <dsp:cNvPr id="0" name=""/>
        <dsp:cNvSpPr/>
      </dsp:nvSpPr>
      <dsp:spPr>
        <a:xfrm>
          <a:off x="457506" y="4121986"/>
          <a:ext cx="831830" cy="831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F6BBAC-F09A-4CFE-BEDC-00D216035E74}">
      <dsp:nvSpPr>
        <dsp:cNvPr id="0" name=""/>
        <dsp:cNvSpPr/>
      </dsp:nvSpPr>
      <dsp:spPr>
        <a:xfrm>
          <a:off x="1746843" y="3781692"/>
          <a:ext cx="4181500" cy="1512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64" tIns="160064" rIns="160064" bIns="160064" numCol="1" spcCol="1270" anchor="ctr" anchorCtr="0">
          <a:noAutofit/>
        </a:bodyPr>
        <a:lstStyle/>
        <a:p>
          <a:pPr marL="0" lvl="0" indent="0" algn="l" defTabSz="1111250">
            <a:lnSpc>
              <a:spcPct val="90000"/>
            </a:lnSpc>
            <a:spcBef>
              <a:spcPct val="0"/>
            </a:spcBef>
            <a:spcAft>
              <a:spcPct val="35000"/>
            </a:spcAft>
            <a:buNone/>
          </a:pPr>
          <a:r>
            <a:rPr lang="en-US" sz="2500" b="1" kern="1200" dirty="0"/>
            <a:t>Total Value: $65,570.96</a:t>
          </a:r>
          <a:endParaRPr lang="en-US" sz="2500" kern="1200" dirty="0"/>
        </a:p>
      </dsp:txBody>
      <dsp:txXfrm>
        <a:off x="1746843" y="3781692"/>
        <a:ext cx="4181500" cy="15124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86AE7-8F43-4F38-9EB2-5A7A5B355FBB}">
      <dsp:nvSpPr>
        <dsp:cNvPr id="0" name=""/>
        <dsp:cNvSpPr/>
      </dsp:nvSpPr>
      <dsp:spPr>
        <a:xfrm>
          <a:off x="0" y="3195666"/>
          <a:ext cx="5928344" cy="2096703"/>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Snyder’s Food Service:  Department receives a monthly electronic commission payment for sales. </a:t>
          </a:r>
        </a:p>
      </dsp:txBody>
      <dsp:txXfrm>
        <a:off x="0" y="3195666"/>
        <a:ext cx="5928344" cy="1132219"/>
      </dsp:txXfrm>
    </dsp:sp>
    <dsp:sp modelId="{9F31847D-D95E-4944-AE20-2F34C3A0B78F}">
      <dsp:nvSpPr>
        <dsp:cNvPr id="0" name=""/>
        <dsp:cNvSpPr/>
      </dsp:nvSpPr>
      <dsp:spPr>
        <a:xfrm>
          <a:off x="0" y="4285951"/>
          <a:ext cx="5928344" cy="96448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marL="0" lvl="0" indent="0" algn="ctr" defTabSz="1555750">
            <a:lnSpc>
              <a:spcPct val="90000"/>
            </a:lnSpc>
            <a:spcBef>
              <a:spcPct val="0"/>
            </a:spcBef>
            <a:spcAft>
              <a:spcPct val="35000"/>
            </a:spcAft>
            <a:buNone/>
          </a:pPr>
          <a:r>
            <a:rPr lang="en-US" sz="3500" b="1" kern="1200" dirty="0"/>
            <a:t>2023 Revenue: $15,581.98</a:t>
          </a:r>
          <a:endParaRPr lang="en-US" sz="3500" kern="1200" dirty="0"/>
        </a:p>
      </dsp:txBody>
      <dsp:txXfrm>
        <a:off x="0" y="4285951"/>
        <a:ext cx="5928344" cy="964483"/>
      </dsp:txXfrm>
    </dsp:sp>
    <dsp:sp modelId="{038B4803-394C-428E-A7C9-82977696BC88}">
      <dsp:nvSpPr>
        <dsp:cNvPr id="0" name=""/>
        <dsp:cNvSpPr/>
      </dsp:nvSpPr>
      <dsp:spPr>
        <a:xfrm rot="10800000">
          <a:off x="0" y="2387"/>
          <a:ext cx="5928344" cy="3224729"/>
        </a:xfrm>
        <a:prstGeom prst="upArrowCallou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HomeWAV, LLC : participant telephone/video calls.  Department receives 40% commission check monthly for usage.  </a:t>
          </a:r>
        </a:p>
      </dsp:txBody>
      <dsp:txXfrm rot="-10800000">
        <a:off x="0" y="2387"/>
        <a:ext cx="5928344" cy="1131880"/>
      </dsp:txXfrm>
    </dsp:sp>
    <dsp:sp modelId="{1519A4F1-6136-436F-9D13-F80112A89843}">
      <dsp:nvSpPr>
        <dsp:cNvPr id="0" name=""/>
        <dsp:cNvSpPr/>
      </dsp:nvSpPr>
      <dsp:spPr>
        <a:xfrm>
          <a:off x="0" y="1134267"/>
          <a:ext cx="5928344" cy="96419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marL="0" lvl="0" indent="0" algn="ctr" defTabSz="1555750">
            <a:lnSpc>
              <a:spcPct val="90000"/>
            </a:lnSpc>
            <a:spcBef>
              <a:spcPct val="0"/>
            </a:spcBef>
            <a:spcAft>
              <a:spcPct val="35000"/>
            </a:spcAft>
            <a:buNone/>
          </a:pPr>
          <a:r>
            <a:rPr lang="en-US" sz="3500" b="1" kern="1200" dirty="0"/>
            <a:t>2023 Revenue: $18,409.32</a:t>
          </a:r>
          <a:endParaRPr lang="en-US" sz="3500" kern="1200" dirty="0"/>
        </a:p>
      </dsp:txBody>
      <dsp:txXfrm>
        <a:off x="0" y="1134267"/>
        <a:ext cx="5928344" cy="96419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31D828A-D7C6-4A47-A368-98AC9C5C5F9B}" type="datetimeFigureOut">
              <a:rPr lang="en-US" smtClean="0"/>
              <a:t>2/23/2024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4CDD8B0-A8B2-4EA4-AB7E-0A0A63D5E00E}" type="slidenum">
              <a:rPr lang="en-US" smtClean="0"/>
              <a:t>‹#›</a:t>
            </a:fld>
            <a:endParaRPr lang="en-US" dirty="0"/>
          </a:p>
        </p:txBody>
      </p:sp>
    </p:spTree>
    <p:extLst>
      <p:ext uri="{BB962C8B-B14F-4D97-AF65-F5344CB8AC3E}">
        <p14:creationId xmlns:p14="http://schemas.microsoft.com/office/powerpoint/2010/main" val="2185071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CDD8B0-A8B2-4EA4-AB7E-0A0A63D5E00E}" type="slidenum">
              <a:rPr lang="en-US" smtClean="0"/>
              <a:t>18</a:t>
            </a:fld>
            <a:endParaRPr lang="en-US" dirty="0"/>
          </a:p>
        </p:txBody>
      </p:sp>
    </p:spTree>
    <p:extLst>
      <p:ext uri="{BB962C8B-B14F-4D97-AF65-F5344CB8AC3E}">
        <p14:creationId xmlns:p14="http://schemas.microsoft.com/office/powerpoint/2010/main" val="1038247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CDD8B0-A8B2-4EA4-AB7E-0A0A63D5E00E}" type="slidenum">
              <a:rPr lang="en-US" smtClean="0"/>
              <a:t>24</a:t>
            </a:fld>
            <a:endParaRPr lang="en-US" dirty="0"/>
          </a:p>
        </p:txBody>
      </p:sp>
    </p:spTree>
    <p:extLst>
      <p:ext uri="{BB962C8B-B14F-4D97-AF65-F5344CB8AC3E}">
        <p14:creationId xmlns:p14="http://schemas.microsoft.com/office/powerpoint/2010/main" val="2051472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3C1B844B-050F-4780-B935-B53DFC4EE368}" type="datetime1">
              <a:rPr lang="en-US" smtClean="0"/>
              <a:t>2/23/2024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dirty="0"/>
              <a:t>2021 Program Overview</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C6B302BA-61F3-4532-B315-ADB38275C3C2}" type="datetime1">
              <a:rPr lang="en-US" smtClean="0"/>
              <a:t>2/23/2024</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r>
              <a:rPr lang="en-US" dirty="0"/>
              <a:t>2021 Program Overview</a:t>
            </a:r>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5F0C63AA-1469-438D-AB36-9D8041E0EE0B}" type="datetime1">
              <a:rPr lang="en-US" smtClean="0"/>
              <a:t>2/23/2024</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r>
              <a:rPr lang="en-US" dirty="0"/>
              <a:t>2021 Program Overview</a:t>
            </a:r>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59DCA16-4BA7-4C62-AA61-013CA71D989A}" type="datetime1">
              <a:rPr lang="en-US" smtClean="0"/>
              <a:t>2/23/2024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2021 Program Overview</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20170D87-17D5-444C-AD90-6CA5FD201CE9}" type="datetime1">
              <a:rPr lang="en-US" smtClean="0"/>
              <a:t>2/23/2024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en-US" dirty="0"/>
              <a:t>2021 Program Overview</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E3D94A63-70AE-4E91-8EA2-B1CB230111E4}" type="datetime1">
              <a:rPr lang="en-US" smtClean="0"/>
              <a:t>2/23/2024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dirty="0"/>
              <a:t>2021 Program Overview</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97CFC264-2E3C-43B2-AF9C-35866CF77AFC}" type="datetime1">
              <a:rPr lang="en-US" smtClean="0"/>
              <a:t>2/23/2024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dirty="0"/>
              <a:t>2021 Program Overview</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F2ADE779-2EAC-4700-ADF1-46D1711B46A6}" type="datetime1">
              <a:rPr lang="en-US" smtClean="0"/>
              <a:t>2/23/2024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dirty="0"/>
              <a:t>2021 Program Overview</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FE465C45-17E8-4FEF-9415-F6B1F2C95EC4}" type="datetime1">
              <a:rPr lang="en-US" smtClean="0"/>
              <a:t>2/23/2024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2021 Program Overview</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6AC892EF-708F-4421-B0E0-72EDE578B76C}" type="datetime1">
              <a:rPr lang="en-US" smtClean="0"/>
              <a:t>2/23/2024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r>
              <a:rPr lang="en-US" dirty="0"/>
              <a:t>2021 Program Overview</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C988C834-E105-468B-AE9D-A0E400BE4A97}" type="datetime1">
              <a:rPr lang="en-US" smtClean="0"/>
              <a:t>2/23/2024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r>
              <a:rPr lang="en-US" dirty="0"/>
              <a:t>2021 Program Overview</a:t>
            </a:r>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8D2B9D38-8E67-41F1-B62E-08FB953E6302}" type="datetime1">
              <a:rPr lang="en-US" smtClean="0"/>
              <a:t>2/23/2024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r>
              <a:rPr lang="en-US" dirty="0"/>
              <a:t>2021 Program Overview</a:t>
            </a:r>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iga.in.gov/" TargetMode="External"/><Relationship Id="rId2" Type="http://schemas.openxmlformats.org/officeDocument/2006/relationships/hyperlink" Target="http://iga.in.gov/legislative/2021/bills/house/1068"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2.xml"/><Relationship Id="rId7" Type="http://schemas.openxmlformats.org/officeDocument/2006/relationships/image" Target="../media/image22.pn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DA-43BA-4508-8DE2-BA9BB7B2FA5B}"/>
              </a:ext>
            </a:extLst>
          </p:cNvPr>
          <p:cNvSpPr>
            <a:spLocks noGrp="1"/>
          </p:cNvSpPr>
          <p:nvPr>
            <p:ph type="title"/>
          </p:nvPr>
        </p:nvSpPr>
        <p:spPr>
          <a:xfrm>
            <a:off x="643466" y="786383"/>
            <a:ext cx="3517567" cy="2093975"/>
          </a:xfrm>
        </p:spPr>
        <p:txBody>
          <a:bodyPr anchor="b">
            <a:normAutofit/>
          </a:bodyPr>
          <a:lstStyle/>
          <a:p>
            <a:r>
              <a:rPr lang="en-US" sz="3300" b="1" dirty="0"/>
              <a:t>Whitley County Community Corrections</a:t>
            </a:r>
            <a:br>
              <a:rPr lang="en-US" sz="3300" b="1" dirty="0"/>
            </a:br>
            <a:r>
              <a:rPr lang="en-US" sz="3300" b="1" dirty="0"/>
              <a:t>2023 Review</a:t>
            </a:r>
          </a:p>
        </p:txBody>
      </p:sp>
      <p:pic>
        <p:nvPicPr>
          <p:cNvPr id="1026" name="Picture 2" descr="Image result for scales of justice">
            <a:extLst>
              <a:ext uri="{FF2B5EF4-FFF2-40B4-BE49-F238E27FC236}">
                <a16:creationId xmlns:a16="http://schemas.microsoft.com/office/drawing/2014/main" id="{71DD0742-6E0C-4B47-8254-68762F3679A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15488" y="812799"/>
            <a:ext cx="5215335" cy="5294757"/>
          </a:xfrm>
          <a:prstGeom prst="rect">
            <a:avLst/>
          </a:prstGeom>
          <a:solidFill>
            <a:srgbClr val="FFFFFF"/>
          </a:solidFill>
        </p:spPr>
      </p:pic>
      <p:sp>
        <p:nvSpPr>
          <p:cNvPr id="3" name="Subtitle 2">
            <a:extLst>
              <a:ext uri="{FF2B5EF4-FFF2-40B4-BE49-F238E27FC236}">
                <a16:creationId xmlns:a16="http://schemas.microsoft.com/office/drawing/2014/main" id="{A8E9CFF2-3777-4FF4-A759-8491175B0B7C}"/>
              </a:ext>
            </a:extLst>
          </p:cNvPr>
          <p:cNvSpPr>
            <a:spLocks noGrp="1"/>
          </p:cNvSpPr>
          <p:nvPr>
            <p:ph type="body" sz="half" idx="2"/>
          </p:nvPr>
        </p:nvSpPr>
        <p:spPr>
          <a:xfrm>
            <a:off x="476197" y="5593367"/>
            <a:ext cx="3517567" cy="514189"/>
          </a:xfrm>
        </p:spPr>
        <p:txBody>
          <a:bodyPr>
            <a:normAutofit/>
          </a:bodyPr>
          <a:lstStyle/>
          <a:p>
            <a:pPr algn="ctr"/>
            <a:r>
              <a:rPr lang="en-US" b="1" i="1" dirty="0"/>
              <a:t>Established July 1, 1990</a:t>
            </a:r>
          </a:p>
        </p:txBody>
      </p:sp>
      <p:sp>
        <p:nvSpPr>
          <p:cNvPr id="4" name="Footer Placeholder 3">
            <a:extLst>
              <a:ext uri="{FF2B5EF4-FFF2-40B4-BE49-F238E27FC236}">
                <a16:creationId xmlns:a16="http://schemas.microsoft.com/office/drawing/2014/main" id="{BD44365B-F10E-4E10-8E33-2F867883BC1E}"/>
              </a:ext>
            </a:extLst>
          </p:cNvPr>
          <p:cNvSpPr>
            <a:spLocks noGrp="1"/>
          </p:cNvSpPr>
          <p:nvPr>
            <p:ph type="ftr" sz="quarter" idx="11"/>
          </p:nvPr>
        </p:nvSpPr>
        <p:spPr>
          <a:xfrm>
            <a:off x="0" y="6492875"/>
            <a:ext cx="5334019" cy="365125"/>
          </a:xfrm>
        </p:spPr>
        <p:txBody>
          <a:bodyPr anchor="ctr">
            <a:normAutofit/>
          </a:bodyPr>
          <a:lstStyle/>
          <a:p>
            <a:pPr>
              <a:spcAft>
                <a:spcPts val="600"/>
              </a:spcAft>
            </a:pPr>
            <a:r>
              <a:rPr lang="en-US" sz="1000" dirty="0">
                <a:solidFill>
                  <a:schemeClr val="accent1">
                    <a:lumMod val="75000"/>
                  </a:schemeClr>
                </a:solidFill>
              </a:rPr>
              <a:t>2023 Program Overview </a:t>
            </a:r>
          </a:p>
        </p:txBody>
      </p: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6E0B7-B7AF-F2AC-635A-9D5113657B69}"/>
              </a:ext>
            </a:extLst>
          </p:cNvPr>
          <p:cNvSpPr>
            <a:spLocks noGrp="1"/>
          </p:cNvSpPr>
          <p:nvPr>
            <p:ph type="title"/>
          </p:nvPr>
        </p:nvSpPr>
        <p:spPr>
          <a:xfrm>
            <a:off x="643465" y="750444"/>
            <a:ext cx="3517567" cy="1669141"/>
          </a:xfrm>
        </p:spPr>
        <p:txBody>
          <a:bodyPr/>
          <a:lstStyle/>
          <a:p>
            <a:pPr algn="ctr"/>
            <a:r>
              <a:rPr lang="en-US" b="1" dirty="0">
                <a:solidFill>
                  <a:schemeClr val="bg1"/>
                </a:solidFill>
              </a:rPr>
              <a:t>Veterans Treatment Court</a:t>
            </a:r>
          </a:p>
        </p:txBody>
      </p:sp>
      <p:sp>
        <p:nvSpPr>
          <p:cNvPr id="3" name="Content Placeholder 2">
            <a:extLst>
              <a:ext uri="{FF2B5EF4-FFF2-40B4-BE49-F238E27FC236}">
                <a16:creationId xmlns:a16="http://schemas.microsoft.com/office/drawing/2014/main" id="{5D39F97E-CAF8-327D-7DA2-55543A48ADEE}"/>
              </a:ext>
            </a:extLst>
          </p:cNvPr>
          <p:cNvSpPr>
            <a:spLocks noGrp="1"/>
          </p:cNvSpPr>
          <p:nvPr>
            <p:ph idx="1"/>
          </p:nvPr>
        </p:nvSpPr>
        <p:spPr/>
        <p:txBody>
          <a:bodyPr>
            <a:normAutofit fontScale="92500" lnSpcReduction="10000"/>
          </a:bodyPr>
          <a:lstStyle/>
          <a:p>
            <a:pPr marL="0" marR="0">
              <a:spcBef>
                <a:spcPts val="0"/>
              </a:spcBef>
              <a:spcAft>
                <a:spcPts val="0"/>
              </a:spcAft>
            </a:pPr>
            <a:endParaRPr lang="en-US" sz="1800" dirty="0">
              <a:effectLst/>
              <a:latin typeface="Aptos" panose="020B000402020202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800" dirty="0">
              <a:latin typeface="Aptos" panose="020B000402020202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800" dirty="0">
              <a:effectLst/>
              <a:latin typeface="Aptos" panose="020B000402020202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800" dirty="0">
              <a:latin typeface="Aptos" panose="020B000402020202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800" dirty="0">
              <a:effectLst/>
              <a:latin typeface="Aptos" panose="020B000402020202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800" dirty="0">
              <a:latin typeface="Aptos" panose="020B000402020202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800" dirty="0">
              <a:effectLst/>
              <a:latin typeface="Aptos" panose="020B000402020202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800" dirty="0">
              <a:effectLst/>
              <a:latin typeface="Aptos" panose="020B000402020202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1800" dirty="0">
                <a:effectLst/>
                <a:ea typeface="Calibri" panose="020F0502020204030204" pitchFamily="34" charset="0"/>
                <a:cs typeface="Calibri" panose="020F0502020204030204" pitchFamily="34" charset="0"/>
              </a:rPr>
              <a:t>In 2023, a total of 25 veterans participated in the program (23 males &amp; 2 females).  As of today, there are currently 14 veterans in the program (2 are transferred out to other counties).  There are 7 pending referrals, and 3 individuals have been officially accepted into the program are awaiting their Change of Plea Hearings.  To date, there have been 52 successful completions, 8 terminations, and 5 withdrawals.  In 2023, graduation ceremonies were held for 10 veterans.  The Whitley County Veterans Treatment Court program currently has a graduation rate of 83% and a retention rate of 86%.</a:t>
            </a:r>
          </a:p>
          <a:p>
            <a:pPr marL="0" marR="0">
              <a:spcBef>
                <a:spcPts val="0"/>
              </a:spcBef>
              <a:spcAft>
                <a:spcPts val="0"/>
              </a:spcAft>
            </a:pPr>
            <a:r>
              <a:rPr lang="en-US" sz="1800" dirty="0">
                <a:effectLst/>
                <a:latin typeface="Aptos" panose="020B0004020202020204" pitchFamily="34" charset="0"/>
                <a:ea typeface="Calibri" panose="020F0502020204030204" pitchFamily="34" charset="0"/>
                <a:cs typeface="Calibri" panose="020F0502020204030204" pitchFamily="34" charset="0"/>
              </a:rPr>
              <a:t> </a:t>
            </a:r>
          </a:p>
          <a:p>
            <a:endParaRPr lang="en-US" dirty="0"/>
          </a:p>
        </p:txBody>
      </p:sp>
      <p:sp>
        <p:nvSpPr>
          <p:cNvPr id="4" name="Text Placeholder 3">
            <a:extLst>
              <a:ext uri="{FF2B5EF4-FFF2-40B4-BE49-F238E27FC236}">
                <a16:creationId xmlns:a16="http://schemas.microsoft.com/office/drawing/2014/main" id="{891F9AD7-7581-3CF5-B3FB-CE79948FCF25}"/>
              </a:ext>
            </a:extLst>
          </p:cNvPr>
          <p:cNvSpPr>
            <a:spLocks noGrp="1"/>
          </p:cNvSpPr>
          <p:nvPr>
            <p:ph type="body" sz="half" idx="2"/>
          </p:nvPr>
        </p:nvSpPr>
        <p:spPr>
          <a:xfrm>
            <a:off x="643465" y="2455524"/>
            <a:ext cx="3517567" cy="3652031"/>
          </a:xfrm>
        </p:spPr>
        <p:txBody>
          <a:bodyPr>
            <a:normAutofit fontScale="77500" lnSpcReduction="20000"/>
          </a:bodyPr>
          <a:lstStyle/>
          <a:p>
            <a:r>
              <a:rPr lang="en-US" b="0" i="0" dirty="0">
                <a:solidFill>
                  <a:schemeClr val="accent2">
                    <a:lumMod val="75000"/>
                  </a:schemeClr>
                </a:solidFill>
                <a:effectLst/>
              </a:rPr>
              <a:t> </a:t>
            </a:r>
            <a:r>
              <a:rPr lang="en-US" sz="2100" b="1" i="0" dirty="0">
                <a:solidFill>
                  <a:schemeClr val="accent2">
                    <a:lumMod val="75000"/>
                  </a:schemeClr>
                </a:solidFill>
                <a:effectLst/>
              </a:rPr>
              <a:t>The Whitley County Veterans Treatment Court program began preparation in 2014 for the implementation of a Problem- Solving Court in Whitley County.  he Veterans Treatment Court is designed to reduce re-arrests, promote self-sufficiency through employment and education and to help you remain in the community as a productive and responsible member of society by diversion from prison or jail.  The Veterans Treatment Court program is voluntary.  </a:t>
            </a:r>
            <a:r>
              <a:rPr lang="en-US" sz="2100" b="1" dirty="0">
                <a:solidFill>
                  <a:schemeClr val="accent2">
                    <a:lumMod val="75000"/>
                  </a:schemeClr>
                </a:solidFill>
              </a:rPr>
              <a:t>Participants must be</a:t>
            </a:r>
            <a:r>
              <a:rPr lang="en-US" sz="2100" b="1" i="0" dirty="0">
                <a:solidFill>
                  <a:schemeClr val="accent2">
                    <a:lumMod val="75000"/>
                  </a:schemeClr>
                </a:solidFill>
                <a:effectLst/>
              </a:rPr>
              <a:t> motivated to make changes and commit to a totally drug free life.</a:t>
            </a:r>
            <a:endParaRPr lang="en-US" sz="2100" b="1" dirty="0">
              <a:solidFill>
                <a:schemeClr val="accent2">
                  <a:lumMod val="75000"/>
                </a:schemeClr>
              </a:solidFill>
            </a:endParaRPr>
          </a:p>
        </p:txBody>
      </p:sp>
      <p:sp>
        <p:nvSpPr>
          <p:cNvPr id="5" name="Footer Placeholder 4">
            <a:extLst>
              <a:ext uri="{FF2B5EF4-FFF2-40B4-BE49-F238E27FC236}">
                <a16:creationId xmlns:a16="http://schemas.microsoft.com/office/drawing/2014/main" id="{5FEFC184-1B3E-4F99-5CC4-38E9F25E638E}"/>
              </a:ext>
            </a:extLst>
          </p:cNvPr>
          <p:cNvSpPr>
            <a:spLocks noGrp="1"/>
          </p:cNvSpPr>
          <p:nvPr>
            <p:ph type="ftr" sz="quarter" idx="11"/>
          </p:nvPr>
        </p:nvSpPr>
        <p:spPr>
          <a:xfrm>
            <a:off x="13681" y="6492875"/>
            <a:ext cx="5334019" cy="365125"/>
          </a:xfrm>
        </p:spPr>
        <p:txBody>
          <a:bodyPr/>
          <a:lstStyle/>
          <a:p>
            <a:r>
              <a:rPr lang="en-US" sz="1000" dirty="0">
                <a:solidFill>
                  <a:schemeClr val="accent1">
                    <a:lumMod val="75000"/>
                  </a:schemeClr>
                </a:solidFill>
              </a:rPr>
              <a:t>2023 Program Overview</a:t>
            </a:r>
          </a:p>
        </p:txBody>
      </p:sp>
      <p:pic>
        <p:nvPicPr>
          <p:cNvPr id="7" name="Picture 6">
            <a:extLst>
              <a:ext uri="{FF2B5EF4-FFF2-40B4-BE49-F238E27FC236}">
                <a16:creationId xmlns:a16="http://schemas.microsoft.com/office/drawing/2014/main" id="{88453DBB-BD55-F5E0-5DA1-C25A6C0655F3}"/>
              </a:ext>
            </a:extLst>
          </p:cNvPr>
          <p:cNvPicPr>
            <a:picLocks noChangeAspect="1"/>
          </p:cNvPicPr>
          <p:nvPr/>
        </p:nvPicPr>
        <p:blipFill>
          <a:blip r:embed="rId2"/>
          <a:stretch>
            <a:fillRect/>
          </a:stretch>
        </p:blipFill>
        <p:spPr>
          <a:xfrm>
            <a:off x="5647242" y="545340"/>
            <a:ext cx="5335832" cy="2090170"/>
          </a:xfrm>
          <a:prstGeom prst="rect">
            <a:avLst/>
          </a:prstGeom>
        </p:spPr>
      </p:pic>
    </p:spTree>
    <p:extLst>
      <p:ext uri="{BB962C8B-B14F-4D97-AF65-F5344CB8AC3E}">
        <p14:creationId xmlns:p14="http://schemas.microsoft.com/office/powerpoint/2010/main" val="3128582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40149-33E4-8DAD-2B73-2ED09189717E}"/>
              </a:ext>
            </a:extLst>
          </p:cNvPr>
          <p:cNvSpPr>
            <a:spLocks noGrp="1"/>
          </p:cNvSpPr>
          <p:nvPr>
            <p:ph type="title"/>
          </p:nvPr>
        </p:nvSpPr>
        <p:spPr>
          <a:xfrm>
            <a:off x="410966" y="786383"/>
            <a:ext cx="3915707" cy="2519525"/>
          </a:xfrm>
        </p:spPr>
        <p:txBody>
          <a:bodyPr anchor="b">
            <a:noAutofit/>
          </a:bodyPr>
          <a:lstStyle/>
          <a:p>
            <a:pPr algn="ctr"/>
            <a:r>
              <a:rPr lang="en-US" b="1" dirty="0"/>
              <a:t>Community Corrections Local JRAC/Advisory Board</a:t>
            </a:r>
          </a:p>
        </p:txBody>
      </p:sp>
      <p:sp>
        <p:nvSpPr>
          <p:cNvPr id="3" name="Content Placeholder 2">
            <a:extLst>
              <a:ext uri="{FF2B5EF4-FFF2-40B4-BE49-F238E27FC236}">
                <a16:creationId xmlns:a16="http://schemas.microsoft.com/office/drawing/2014/main" id="{957889CD-002C-B4BA-AB39-8555A93C7C60}"/>
              </a:ext>
            </a:extLst>
          </p:cNvPr>
          <p:cNvSpPr>
            <a:spLocks noGrp="1"/>
          </p:cNvSpPr>
          <p:nvPr>
            <p:ph idx="1"/>
          </p:nvPr>
        </p:nvSpPr>
        <p:spPr>
          <a:xfrm>
            <a:off x="5428161" y="626724"/>
            <a:ext cx="5928344" cy="5480830"/>
          </a:xfrm>
        </p:spPr>
        <p:txBody>
          <a:bodyPr>
            <a:normAutofit fontScale="92500" lnSpcReduction="20000"/>
          </a:bodyPr>
          <a:lstStyle/>
          <a:p>
            <a:endParaRPr lang="en-US" dirty="0"/>
          </a:p>
          <a:p>
            <a:endParaRPr lang="en-US" dirty="0"/>
          </a:p>
          <a:p>
            <a:endParaRPr lang="en-US" dirty="0"/>
          </a:p>
          <a:p>
            <a:r>
              <a:rPr lang="en-US" sz="2200" dirty="0"/>
              <a:t>Local JRACs are required to promote the use of evidence-based and best practices in the areas of community-based sentencing alternatives and recidivism reduction; review, evaluate, and make recommendations about local practices (community-based corrections and jail overcrowding); compile reports as directed by the State JRAC; and communicate with the State JRAC to establish and implement best practices and to ensure consistent collection and reporting of data.  The Whitley County Community Corrections Advisory Board also serves as the local JRAC.  The Board continues work to determine gaps in services.  Staff uses the Sequential Intercept Model as a tool to assist Board in developing plan for community change. </a:t>
            </a:r>
          </a:p>
        </p:txBody>
      </p:sp>
      <p:sp>
        <p:nvSpPr>
          <p:cNvPr id="9" name="Text Placeholder 3">
            <a:extLst>
              <a:ext uri="{FF2B5EF4-FFF2-40B4-BE49-F238E27FC236}">
                <a16:creationId xmlns:a16="http://schemas.microsoft.com/office/drawing/2014/main" id="{16C2D7A9-189E-FB7E-2742-F40333C2BD82}"/>
              </a:ext>
            </a:extLst>
          </p:cNvPr>
          <p:cNvSpPr>
            <a:spLocks noGrp="1"/>
          </p:cNvSpPr>
          <p:nvPr>
            <p:ph type="body" sz="half" idx="2"/>
          </p:nvPr>
        </p:nvSpPr>
        <p:spPr>
          <a:xfrm>
            <a:off x="643466" y="3367139"/>
            <a:ext cx="3517567" cy="3064505"/>
          </a:xfrm>
        </p:spPr>
        <p:txBody>
          <a:bodyPr>
            <a:normAutofit/>
          </a:bodyPr>
          <a:lstStyle/>
          <a:p>
            <a:r>
              <a:rPr lang="en-US" b="0" i="0" dirty="0">
                <a:solidFill>
                  <a:schemeClr val="accent2">
                    <a:lumMod val="75000"/>
                  </a:schemeClr>
                </a:solidFill>
                <a:effectLst/>
                <a:latin typeface="Open Sans" panose="020B0606030504020204" pitchFamily="34" charset="0"/>
              </a:rPr>
              <a:t>Governor Holcomb signed </a:t>
            </a:r>
            <a:r>
              <a:rPr lang="en-US" b="0" i="0" u="sng" dirty="0">
                <a:solidFill>
                  <a:schemeClr val="accent2">
                    <a:lumMod val="75000"/>
                  </a:schemeClr>
                </a:solidFill>
                <a:effectLst/>
                <a:latin typeface="Open Sans" panose="020B0606030504020204" pitchFamily="34" charset="0"/>
                <a:hlinkClick r:id="rId2">
                  <a:extLst>
                    <a:ext uri="{A12FA001-AC4F-418D-AE19-62706E023703}">
                      <ahyp:hlinkClr xmlns:ahyp="http://schemas.microsoft.com/office/drawing/2018/hyperlinkcolor" val="tx"/>
                    </a:ext>
                  </a:extLst>
                </a:hlinkClick>
              </a:rPr>
              <a:t>House Enrolled Act 1068</a:t>
            </a:r>
            <a:r>
              <a:rPr lang="en-US" b="0" i="0" dirty="0">
                <a:solidFill>
                  <a:schemeClr val="accent2">
                    <a:lumMod val="75000"/>
                  </a:schemeClr>
                </a:solidFill>
                <a:effectLst/>
                <a:latin typeface="Open Sans" panose="020B0606030504020204" pitchFamily="34" charset="0"/>
              </a:rPr>
              <a:t> into law on April 8, 2021 (effective July 1, 2021), establishing a local Justice Reinvestment Advisory Council (Local JRAC) in each county [</a:t>
            </a:r>
            <a:r>
              <a:rPr lang="en-US" b="0" i="0" u="sng" dirty="0">
                <a:solidFill>
                  <a:schemeClr val="accent2">
                    <a:lumMod val="75000"/>
                  </a:schemeClr>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IC 33-38-9.5-4</a:t>
            </a:r>
            <a:r>
              <a:rPr lang="en-US" b="0" i="0" dirty="0">
                <a:solidFill>
                  <a:schemeClr val="accent2">
                    <a:lumMod val="75000"/>
                  </a:schemeClr>
                </a:solidFill>
                <a:effectLst/>
                <a:latin typeface="Open Sans" panose="020B0606030504020204" pitchFamily="34" charset="0"/>
              </a:rPr>
              <a:t>].  </a:t>
            </a:r>
            <a:endParaRPr lang="en-US" dirty="0">
              <a:solidFill>
                <a:schemeClr val="accent2">
                  <a:lumMod val="75000"/>
                </a:schemeClr>
              </a:solidFill>
            </a:endParaRPr>
          </a:p>
        </p:txBody>
      </p:sp>
      <p:sp>
        <p:nvSpPr>
          <p:cNvPr id="4" name="Footer Placeholder 3">
            <a:extLst>
              <a:ext uri="{FF2B5EF4-FFF2-40B4-BE49-F238E27FC236}">
                <a16:creationId xmlns:a16="http://schemas.microsoft.com/office/drawing/2014/main" id="{33B8E0FA-3237-867D-EAFC-FD1C1B31BC62}"/>
              </a:ext>
            </a:extLst>
          </p:cNvPr>
          <p:cNvSpPr>
            <a:spLocks noGrp="1"/>
          </p:cNvSpPr>
          <p:nvPr>
            <p:ph type="ftr" sz="quarter" idx="11"/>
          </p:nvPr>
        </p:nvSpPr>
        <p:spPr>
          <a:xfrm>
            <a:off x="0" y="6492875"/>
            <a:ext cx="5334019" cy="365125"/>
          </a:xfrm>
        </p:spPr>
        <p:txBody>
          <a:bodyPr anchor="ctr">
            <a:normAutofit/>
          </a:bodyPr>
          <a:lstStyle/>
          <a:p>
            <a:pPr>
              <a:spcAft>
                <a:spcPts val="600"/>
              </a:spcAft>
            </a:pPr>
            <a:r>
              <a:rPr lang="en-US" sz="1000" dirty="0">
                <a:solidFill>
                  <a:schemeClr val="accent1">
                    <a:lumMod val="75000"/>
                  </a:schemeClr>
                </a:solidFill>
              </a:rPr>
              <a:t>2023 Program Overview</a:t>
            </a:r>
          </a:p>
        </p:txBody>
      </p:sp>
    </p:spTree>
    <p:extLst>
      <p:ext uri="{BB962C8B-B14F-4D97-AF65-F5344CB8AC3E}">
        <p14:creationId xmlns:p14="http://schemas.microsoft.com/office/powerpoint/2010/main" val="1092349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D34A926-6F9F-A723-51C7-29B04E039DBA}"/>
              </a:ext>
            </a:extLst>
          </p:cNvPr>
          <p:cNvSpPr>
            <a:spLocks noGrp="1"/>
          </p:cNvSpPr>
          <p:nvPr>
            <p:ph type="title"/>
          </p:nvPr>
        </p:nvSpPr>
        <p:spPr>
          <a:xfrm>
            <a:off x="643466" y="786383"/>
            <a:ext cx="3517567" cy="3282183"/>
          </a:xfrm>
        </p:spPr>
        <p:txBody>
          <a:bodyPr/>
          <a:lstStyle/>
          <a:p>
            <a:pPr algn="ctr"/>
            <a:r>
              <a:rPr lang="en-US" b="1" dirty="0"/>
              <a:t>THE SEQUENTIAL INTERCEPT MODEL</a:t>
            </a:r>
          </a:p>
        </p:txBody>
      </p:sp>
      <p:pic>
        <p:nvPicPr>
          <p:cNvPr id="6" name="Content Placeholder 5" descr="A diagram of a business&#10;&#10;Description automatically generated with medium confidence">
            <a:extLst>
              <a:ext uri="{FF2B5EF4-FFF2-40B4-BE49-F238E27FC236}">
                <a16:creationId xmlns:a16="http://schemas.microsoft.com/office/drawing/2014/main" id="{0682B4C6-1B64-6EE9-7DCC-92AF3D09FFEC}"/>
              </a:ext>
            </a:extLst>
          </p:cNvPr>
          <p:cNvPicPr>
            <a:picLocks noGrp="1" noChangeAspect="1"/>
          </p:cNvPicPr>
          <p:nvPr>
            <p:ph idx="1"/>
          </p:nvPr>
        </p:nvPicPr>
        <p:blipFill>
          <a:blip r:embed="rId2"/>
          <a:stretch>
            <a:fillRect/>
          </a:stretch>
        </p:blipFill>
        <p:spPr>
          <a:xfrm>
            <a:off x="5091077" y="141269"/>
            <a:ext cx="6457457" cy="2280864"/>
          </a:xfrm>
          <a:noFill/>
        </p:spPr>
      </p:pic>
      <p:sp>
        <p:nvSpPr>
          <p:cNvPr id="13" name="Text Placeholder 3">
            <a:extLst>
              <a:ext uri="{FF2B5EF4-FFF2-40B4-BE49-F238E27FC236}">
                <a16:creationId xmlns:a16="http://schemas.microsoft.com/office/drawing/2014/main" id="{D80F7D6B-A9E4-C6D4-D439-FD063DAF3606}"/>
              </a:ext>
            </a:extLst>
          </p:cNvPr>
          <p:cNvSpPr>
            <a:spLocks noGrp="1"/>
          </p:cNvSpPr>
          <p:nvPr>
            <p:ph type="body" sz="half" idx="2"/>
          </p:nvPr>
        </p:nvSpPr>
        <p:spPr>
          <a:xfrm>
            <a:off x="5091076" y="2627300"/>
            <a:ext cx="6457457" cy="3578291"/>
          </a:xfrm>
        </p:spPr>
        <p:txBody>
          <a:bodyPr>
            <a:normAutofit fontScale="40000" lnSpcReduction="20000"/>
          </a:bodyPr>
          <a:lstStyle/>
          <a:p>
            <a:r>
              <a:rPr lang="en-US" dirty="0"/>
              <a:t>The </a:t>
            </a:r>
            <a:r>
              <a:rPr lang="en-US" sz="3500" dirty="0">
                <a:solidFill>
                  <a:schemeClr val="accent2">
                    <a:lumMod val="75000"/>
                  </a:schemeClr>
                </a:solidFill>
              </a:rPr>
              <a:t>Sequential Intercept Model (SIM) was developed over several years in the early 2000s by Mark Munetz, MD, and Patricia A. Griffin, PhD, along with Henry J. Steadman, PhD, of Policy Research Associates, Inc. (PRA). The SIM was developed as a conceptual model to inform community-based responses to the involvement of people with mental and substance use disorders in the criminal justice system. After years of refinement and testing, several versions of the model emerged. The “linear” depiction of the model found in this publication was first conceptualized by Dr. Steadman of PRA in 20041 through his leadership of a National Institute of Mental Health-funded Small Business Innovative Research grant awarded to PRA. The linear SIM model was first published by PRA in 20052 through its contract to operate the GAINS Center on behalf of the Substance Abuse and Mental Health Services Administration (SAMHSA). The “filter” and “revolving door” versions of the model were formally introduced in a 2006 article in the peer-reviewed journal Psychiatric Services authored by Drs. Munetz and Griffin.3 A full history of the development of the SIM can be found in the book The Sequential Intercept Model and Criminal Justice: Promoting Community Alternatives for Individuals with Serious Mental Illness.</a:t>
            </a:r>
          </a:p>
        </p:txBody>
      </p:sp>
      <p:sp>
        <p:nvSpPr>
          <p:cNvPr id="4" name="Footer Placeholder 3">
            <a:extLst>
              <a:ext uri="{FF2B5EF4-FFF2-40B4-BE49-F238E27FC236}">
                <a16:creationId xmlns:a16="http://schemas.microsoft.com/office/drawing/2014/main" id="{2423E591-366A-C664-F902-EF0D7F717CE8}"/>
              </a:ext>
            </a:extLst>
          </p:cNvPr>
          <p:cNvSpPr>
            <a:spLocks noGrp="1"/>
          </p:cNvSpPr>
          <p:nvPr>
            <p:ph type="ftr" sz="quarter" idx="11"/>
          </p:nvPr>
        </p:nvSpPr>
        <p:spPr>
          <a:xfrm>
            <a:off x="0" y="6492875"/>
            <a:ext cx="5334019" cy="365125"/>
          </a:xfrm>
        </p:spPr>
        <p:txBody>
          <a:bodyPr anchor="ctr">
            <a:normAutofit/>
          </a:bodyPr>
          <a:lstStyle/>
          <a:p>
            <a:pPr>
              <a:spcAft>
                <a:spcPts val="600"/>
              </a:spcAft>
            </a:pPr>
            <a:r>
              <a:rPr lang="en-US" sz="1000" dirty="0">
                <a:solidFill>
                  <a:schemeClr val="accent1">
                    <a:lumMod val="75000"/>
                  </a:schemeClr>
                </a:solidFill>
              </a:rPr>
              <a:t>2023 Program Overview</a:t>
            </a:r>
          </a:p>
        </p:txBody>
      </p:sp>
    </p:spTree>
    <p:extLst>
      <p:ext uri="{BB962C8B-B14F-4D97-AF65-F5344CB8AC3E}">
        <p14:creationId xmlns:p14="http://schemas.microsoft.com/office/powerpoint/2010/main" val="2074407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7EB47-6325-4BF6-8E2B-48021DDB5AEF}"/>
              </a:ext>
            </a:extLst>
          </p:cNvPr>
          <p:cNvSpPr>
            <a:spLocks noGrp="1"/>
          </p:cNvSpPr>
          <p:nvPr>
            <p:ph type="title"/>
          </p:nvPr>
        </p:nvSpPr>
        <p:spPr>
          <a:xfrm>
            <a:off x="643466" y="786383"/>
            <a:ext cx="3517567" cy="2093975"/>
          </a:xfrm>
        </p:spPr>
        <p:txBody>
          <a:bodyPr anchor="b">
            <a:normAutofit/>
          </a:bodyPr>
          <a:lstStyle/>
          <a:p>
            <a:pPr algn="ctr"/>
            <a:r>
              <a:rPr lang="en-US" b="1" dirty="0"/>
              <a:t>Community Partners</a:t>
            </a:r>
          </a:p>
        </p:txBody>
      </p:sp>
      <p:pic>
        <p:nvPicPr>
          <p:cNvPr id="8" name="Content Placeholder 7">
            <a:extLst>
              <a:ext uri="{FF2B5EF4-FFF2-40B4-BE49-F238E27FC236}">
                <a16:creationId xmlns:a16="http://schemas.microsoft.com/office/drawing/2014/main" id="{3C17838F-080C-BD5B-5DAA-F934F165CCDD}"/>
              </a:ext>
            </a:extLst>
          </p:cNvPr>
          <p:cNvPicPr>
            <a:picLocks noGrp="1" noChangeAspect="1"/>
          </p:cNvPicPr>
          <p:nvPr>
            <p:ph idx="1"/>
          </p:nvPr>
        </p:nvPicPr>
        <p:blipFill>
          <a:blip r:embed="rId2"/>
          <a:stretch/>
        </p:blipFill>
        <p:spPr>
          <a:xfrm>
            <a:off x="4713981" y="352688"/>
            <a:ext cx="7229601" cy="5754867"/>
          </a:xfrm>
          <a:noFill/>
        </p:spPr>
      </p:pic>
      <p:sp>
        <p:nvSpPr>
          <p:cNvPr id="13" name="Text Placeholder 3">
            <a:extLst>
              <a:ext uri="{FF2B5EF4-FFF2-40B4-BE49-F238E27FC236}">
                <a16:creationId xmlns:a16="http://schemas.microsoft.com/office/drawing/2014/main" id="{F60768B7-7527-2C73-6016-2057F0973708}"/>
              </a:ext>
            </a:extLst>
          </p:cNvPr>
          <p:cNvSpPr>
            <a:spLocks noGrp="1"/>
          </p:cNvSpPr>
          <p:nvPr>
            <p:ph type="body" sz="half" idx="2"/>
          </p:nvPr>
        </p:nvSpPr>
        <p:spPr>
          <a:xfrm>
            <a:off x="643465" y="3043050"/>
            <a:ext cx="3517567" cy="3064505"/>
          </a:xfrm>
        </p:spPr>
        <p:txBody>
          <a:bodyPr>
            <a:normAutofit/>
          </a:bodyPr>
          <a:lstStyle/>
          <a:p>
            <a:pPr algn="ctr"/>
            <a:r>
              <a:rPr lang="en-US" dirty="0"/>
              <a:t>~Programming~</a:t>
            </a:r>
          </a:p>
        </p:txBody>
      </p:sp>
      <p:sp>
        <p:nvSpPr>
          <p:cNvPr id="4" name="Footer Placeholder 3">
            <a:extLst>
              <a:ext uri="{FF2B5EF4-FFF2-40B4-BE49-F238E27FC236}">
                <a16:creationId xmlns:a16="http://schemas.microsoft.com/office/drawing/2014/main" id="{9D643EA2-0009-4C4D-B1AC-BED2C759A06B}"/>
              </a:ext>
            </a:extLst>
          </p:cNvPr>
          <p:cNvSpPr>
            <a:spLocks noGrp="1"/>
          </p:cNvSpPr>
          <p:nvPr>
            <p:ph type="ftr" sz="quarter" idx="11"/>
          </p:nvPr>
        </p:nvSpPr>
        <p:spPr>
          <a:xfrm>
            <a:off x="0" y="6492875"/>
            <a:ext cx="5334019" cy="365125"/>
          </a:xfrm>
        </p:spPr>
        <p:txBody>
          <a:bodyPr anchor="ctr">
            <a:normAutofit/>
          </a:bodyPr>
          <a:lstStyle/>
          <a:p>
            <a:pPr>
              <a:spcAft>
                <a:spcPts val="600"/>
              </a:spcAft>
            </a:pPr>
            <a:r>
              <a:rPr lang="en-US" sz="1000" dirty="0">
                <a:solidFill>
                  <a:schemeClr val="accent1">
                    <a:lumMod val="75000"/>
                  </a:schemeClr>
                </a:solidFill>
              </a:rPr>
              <a:t>2023 Program Overview</a:t>
            </a:r>
          </a:p>
        </p:txBody>
      </p:sp>
    </p:spTree>
    <p:extLst>
      <p:ext uri="{BB962C8B-B14F-4D97-AF65-F5344CB8AC3E}">
        <p14:creationId xmlns:p14="http://schemas.microsoft.com/office/powerpoint/2010/main" val="1054716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4845F-EDC4-408B-95F6-90C5CCF17269}"/>
              </a:ext>
            </a:extLst>
          </p:cNvPr>
          <p:cNvSpPr>
            <a:spLocks noGrp="1"/>
          </p:cNvSpPr>
          <p:nvPr>
            <p:ph type="title"/>
          </p:nvPr>
        </p:nvSpPr>
        <p:spPr/>
        <p:txBody>
          <a:bodyPr>
            <a:normAutofit/>
          </a:bodyPr>
          <a:lstStyle/>
          <a:p>
            <a:pPr algn="ctr"/>
            <a:r>
              <a:rPr lang="en-US" sz="2400" b="1" dirty="0">
                <a:solidFill>
                  <a:schemeClr val="accent2">
                    <a:lumMod val="75000"/>
                  </a:schemeClr>
                </a:solidFill>
              </a:rPr>
              <a:t>Programs: </a:t>
            </a:r>
            <a:br>
              <a:rPr lang="en-US" sz="2400" b="1" dirty="0">
                <a:solidFill>
                  <a:schemeClr val="accent2">
                    <a:lumMod val="75000"/>
                  </a:schemeClr>
                </a:solidFill>
              </a:rPr>
            </a:br>
            <a:r>
              <a:rPr lang="en-US" sz="2400" b="1" dirty="0">
                <a:solidFill>
                  <a:schemeClr val="accent2">
                    <a:lumMod val="75000"/>
                  </a:schemeClr>
                </a:solidFill>
              </a:rPr>
              <a:t>Anything structured and curriculum based for participants to participate in.  Facilitated by </a:t>
            </a:r>
            <a:br>
              <a:rPr lang="en-US" sz="2400" b="1" dirty="0">
                <a:solidFill>
                  <a:schemeClr val="accent2">
                    <a:lumMod val="75000"/>
                  </a:schemeClr>
                </a:solidFill>
              </a:rPr>
            </a:br>
            <a:r>
              <a:rPr lang="en-US" sz="2400" b="1" dirty="0">
                <a:solidFill>
                  <a:schemeClr val="accent2">
                    <a:lumMod val="75000"/>
                  </a:schemeClr>
                </a:solidFill>
              </a:rPr>
              <a:t>Community Corrections and Probation staff. </a:t>
            </a:r>
          </a:p>
        </p:txBody>
      </p:sp>
      <p:sp>
        <p:nvSpPr>
          <p:cNvPr id="3" name="Content Placeholder 2">
            <a:extLst>
              <a:ext uri="{FF2B5EF4-FFF2-40B4-BE49-F238E27FC236}">
                <a16:creationId xmlns:a16="http://schemas.microsoft.com/office/drawing/2014/main" id="{EC9BE72F-6996-4260-A9DD-7993AED7817D}"/>
              </a:ext>
            </a:extLst>
          </p:cNvPr>
          <p:cNvSpPr>
            <a:spLocks noGrp="1"/>
          </p:cNvSpPr>
          <p:nvPr>
            <p:ph idx="1"/>
          </p:nvPr>
        </p:nvSpPr>
        <p:spPr/>
        <p:txBody>
          <a:bodyPr>
            <a:normAutofit/>
          </a:bodyPr>
          <a:lstStyle/>
          <a:p>
            <a:r>
              <a:rPr lang="en-US" b="1" dirty="0">
                <a:solidFill>
                  <a:schemeClr val="accent2">
                    <a:lumMod val="75000"/>
                  </a:schemeClr>
                </a:solidFill>
              </a:rPr>
              <a:t>Alcohol and Drug Program Education Programs: </a:t>
            </a:r>
            <a:r>
              <a:rPr lang="en-US" dirty="0"/>
              <a:t>Julie Jensen-Kelley, Community Corrections Deputy Director and Bryan House, Community Corrections Program Facilitator</a:t>
            </a:r>
          </a:p>
          <a:p>
            <a:r>
              <a:rPr lang="en-US" b="1" dirty="0">
                <a:solidFill>
                  <a:schemeClr val="accent2">
                    <a:lumMod val="75000"/>
                  </a:schemeClr>
                </a:solidFill>
              </a:rPr>
              <a:t>Moral Reconation Therapy (MRT): </a:t>
            </a:r>
            <a:r>
              <a:rPr lang="en-US" dirty="0"/>
              <a:t>Ian Desch, Probation Officer</a:t>
            </a:r>
          </a:p>
          <a:p>
            <a:r>
              <a:rPr lang="en-US" b="1" dirty="0">
                <a:solidFill>
                  <a:schemeClr val="accent2">
                    <a:lumMod val="75000"/>
                  </a:schemeClr>
                </a:solidFill>
              </a:rPr>
              <a:t>Domestic Violence Therapy (DVT): </a:t>
            </a:r>
            <a:r>
              <a:rPr lang="en-US" dirty="0"/>
              <a:t>Ian Desch, Probation Officer</a:t>
            </a:r>
          </a:p>
          <a:p>
            <a:r>
              <a:rPr lang="en-US" b="1" dirty="0">
                <a:solidFill>
                  <a:schemeClr val="accent2">
                    <a:lumMod val="75000"/>
                  </a:schemeClr>
                </a:solidFill>
              </a:rPr>
              <a:t>Relapse Prevention: </a:t>
            </a:r>
            <a:r>
              <a:rPr lang="en-US" dirty="0"/>
              <a:t>Julie Jensen-Kelley, Community Corrections Deputy Director</a:t>
            </a:r>
          </a:p>
          <a:p>
            <a:r>
              <a:rPr lang="en-US" b="1" dirty="0">
                <a:solidFill>
                  <a:schemeClr val="accent2">
                    <a:lumMod val="75000"/>
                  </a:schemeClr>
                </a:solidFill>
              </a:rPr>
              <a:t>Seeking Safety: </a:t>
            </a:r>
            <a:r>
              <a:rPr lang="en-US" dirty="0"/>
              <a:t>Liane </a:t>
            </a:r>
            <a:r>
              <a:rPr lang="en-US" dirty="0">
                <a:solidFill>
                  <a:schemeClr val="accent3">
                    <a:lumMod val="75000"/>
                  </a:schemeClr>
                </a:solidFill>
              </a:rPr>
              <a:t>Lundquist-Minier</a:t>
            </a:r>
            <a:r>
              <a:rPr lang="en-US" dirty="0"/>
              <a:t>, Program Facilitator</a:t>
            </a:r>
          </a:p>
          <a:p>
            <a:r>
              <a:rPr lang="en-US" b="1" dirty="0">
                <a:solidFill>
                  <a:schemeClr val="accent2">
                    <a:lumMod val="75000"/>
                  </a:schemeClr>
                </a:solidFill>
              </a:rPr>
              <a:t>Trauma MRT: </a:t>
            </a:r>
            <a:r>
              <a:rPr lang="en-US" dirty="0"/>
              <a:t>Karah Gist, Community Corrections Case Manager</a:t>
            </a:r>
          </a:p>
          <a:p>
            <a:r>
              <a:rPr lang="en-US" b="1" dirty="0">
                <a:solidFill>
                  <a:schemeClr val="accent2">
                    <a:lumMod val="75000"/>
                  </a:schemeClr>
                </a:solidFill>
              </a:rPr>
              <a:t>Matrix: </a:t>
            </a:r>
            <a:r>
              <a:rPr lang="en-US" dirty="0"/>
              <a:t>Liane Lundquist-Minier, Program Facilitator</a:t>
            </a:r>
          </a:p>
        </p:txBody>
      </p:sp>
      <p:sp>
        <p:nvSpPr>
          <p:cNvPr id="4" name="Footer Placeholder 3">
            <a:extLst>
              <a:ext uri="{FF2B5EF4-FFF2-40B4-BE49-F238E27FC236}">
                <a16:creationId xmlns:a16="http://schemas.microsoft.com/office/drawing/2014/main" id="{5190DF0F-7D59-412D-B05A-E63B6913DA62}"/>
              </a:ext>
            </a:extLst>
          </p:cNvPr>
          <p:cNvSpPr>
            <a:spLocks noGrp="1"/>
          </p:cNvSpPr>
          <p:nvPr>
            <p:ph type="ftr" sz="quarter" idx="11"/>
          </p:nvPr>
        </p:nvSpPr>
        <p:spPr>
          <a:xfrm>
            <a:off x="0" y="6478537"/>
            <a:ext cx="6818262" cy="365125"/>
          </a:xfrm>
        </p:spPr>
        <p:txBody>
          <a:bodyPr/>
          <a:lstStyle/>
          <a:p>
            <a:r>
              <a:rPr lang="en-US" sz="1000" dirty="0">
                <a:solidFill>
                  <a:schemeClr val="accent1">
                    <a:lumMod val="75000"/>
                  </a:schemeClr>
                </a:solidFill>
              </a:rPr>
              <a:t>2023 Program Overview</a:t>
            </a:r>
          </a:p>
        </p:txBody>
      </p:sp>
    </p:spTree>
    <p:extLst>
      <p:ext uri="{BB962C8B-B14F-4D97-AF65-F5344CB8AC3E}">
        <p14:creationId xmlns:p14="http://schemas.microsoft.com/office/powerpoint/2010/main" val="2127507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19460-5E1C-169E-C57E-3D5B2A71C745}"/>
              </a:ext>
            </a:extLst>
          </p:cNvPr>
          <p:cNvSpPr>
            <a:spLocks noGrp="1"/>
          </p:cNvSpPr>
          <p:nvPr>
            <p:ph type="title"/>
          </p:nvPr>
        </p:nvSpPr>
        <p:spPr>
          <a:xfrm>
            <a:off x="1097280" y="286603"/>
            <a:ext cx="10058400" cy="858533"/>
          </a:xfrm>
        </p:spPr>
        <p:txBody>
          <a:bodyPr/>
          <a:lstStyle/>
          <a:p>
            <a:pPr algn="ctr"/>
            <a:r>
              <a:rPr lang="en-US" b="1" dirty="0">
                <a:solidFill>
                  <a:schemeClr val="accent2">
                    <a:lumMod val="75000"/>
                  </a:schemeClr>
                </a:solidFill>
              </a:rPr>
              <a:t>Re-Entry/JCAP Services</a:t>
            </a:r>
          </a:p>
        </p:txBody>
      </p:sp>
      <p:sp>
        <p:nvSpPr>
          <p:cNvPr id="3" name="Content Placeholder 2">
            <a:extLst>
              <a:ext uri="{FF2B5EF4-FFF2-40B4-BE49-F238E27FC236}">
                <a16:creationId xmlns:a16="http://schemas.microsoft.com/office/drawing/2014/main" id="{1247B5C5-9B51-5D05-91A2-33F64C88CB98}"/>
              </a:ext>
            </a:extLst>
          </p:cNvPr>
          <p:cNvSpPr>
            <a:spLocks noGrp="1"/>
          </p:cNvSpPr>
          <p:nvPr>
            <p:ph idx="1"/>
          </p:nvPr>
        </p:nvSpPr>
        <p:spPr>
          <a:xfrm>
            <a:off x="643783" y="1754476"/>
            <a:ext cx="10904434" cy="4083022"/>
          </a:xfrm>
        </p:spPr>
        <p:txBody>
          <a:bodyPr>
            <a:normAutofit fontScale="92500" lnSpcReduction="10000"/>
          </a:bodyPr>
          <a:lstStyle/>
          <a:p>
            <a:pPr marL="0" marR="0" algn="ctr">
              <a:lnSpc>
                <a:spcPct val="107000"/>
              </a:lnSpc>
              <a:spcBef>
                <a:spcPts val="0"/>
              </a:spcBef>
              <a:spcAft>
                <a:spcPts val="0"/>
              </a:spcAft>
              <a:tabLst>
                <a:tab pos="2971800" algn="ctr"/>
              </a:tabLst>
            </a:pPr>
            <a:r>
              <a:rPr lang="en-US" sz="1800" b="1"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latin typeface="Calibri" panose="020F0502020204030204" pitchFamily="34" charset="0"/>
                <a:ea typeface="Calibri" panose="020F0502020204030204" pitchFamily="34" charset="0"/>
                <a:cs typeface="Times New Roman" panose="02020603050405020304" pitchFamily="18" charset="0"/>
              </a:rPr>
              <a:t>Re-entry/JCAP is a 4 month evidence-based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program made up of 6-8 hours of classes daily. The classes are divided into two sections, with 50% of the curriculum covering mental health and recovery and the other 50% focusing on life skills. The program also offers High School Equivalency tutoring for those who need it. </a:t>
            </a:r>
            <a:r>
              <a:rPr lang="en-US" sz="1800" kern="100" dirty="0">
                <a:latin typeface="Calibri" panose="020F0502020204030204" pitchFamily="34" charset="0"/>
                <a:ea typeface="Calibri" panose="020F0502020204030204" pitchFamily="34" charset="0"/>
                <a:cs typeface="Times New Roman" panose="02020603050405020304" pitchFamily="18" charset="0"/>
              </a:rPr>
              <a:t>Program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offers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NO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time cuts or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ANY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guarantee of sentence modification. The primary goal of the program is to focus on recovery. Participants are held to a higher standard of behavior and required to give 100% participation in all classes. If one is not invested in their recovery, they will be removed from the program.</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 be eligible for the program the following must be met; history of drug or alcohol abuse, a projected release date that qualifies participants to complete the program, not sentenced to DOC, court approval that reads as follows: Defendant is sentenced to the Whitley County Jail with no objection to that sentence being served at the Whitley County Community Corrections Residential Facility. Jail conduct is also considered in the selection process.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mission </a:t>
            </a:r>
            <a:r>
              <a:rPr lang="en-US" sz="1800" dirty="0">
                <a:latin typeface="Calibri" panose="020F0502020204030204" pitchFamily="34" charset="0"/>
                <a:ea typeface="Calibri" panose="020F0502020204030204" pitchFamily="34" charset="0"/>
                <a:cs typeface="Times New Roman" panose="02020603050405020304" pitchFamily="18" charset="0"/>
              </a:rPr>
              <a:t>of the </a:t>
            </a:r>
            <a:r>
              <a:rPr lang="en-US" sz="1800" dirty="0">
                <a:effectLst/>
                <a:latin typeface="Calibri" panose="020F0502020204030204" pitchFamily="34" charset="0"/>
                <a:ea typeface="Calibri" panose="020F0502020204030204" pitchFamily="34" charset="0"/>
                <a:cs typeface="Times New Roman" panose="02020603050405020304" pitchFamily="18" charset="0"/>
              </a:rPr>
              <a:t>program is to provide incarcerated individuals with the resources and support needed to gain confidence in their ability to live sober, productive lives through the rehabilitation programs, counseling, life skills, and effective communication</a:t>
            </a:r>
            <a:endParaRPr lang="en-US" dirty="0"/>
          </a:p>
        </p:txBody>
      </p:sp>
      <p:sp>
        <p:nvSpPr>
          <p:cNvPr id="4" name="Footer Placeholder 3">
            <a:extLst>
              <a:ext uri="{FF2B5EF4-FFF2-40B4-BE49-F238E27FC236}">
                <a16:creationId xmlns:a16="http://schemas.microsoft.com/office/drawing/2014/main" id="{555E4EAA-3439-CA43-C028-D35B40755FE8}"/>
              </a:ext>
            </a:extLst>
          </p:cNvPr>
          <p:cNvSpPr>
            <a:spLocks noGrp="1"/>
          </p:cNvSpPr>
          <p:nvPr>
            <p:ph type="ftr" sz="quarter" idx="11"/>
          </p:nvPr>
        </p:nvSpPr>
        <p:spPr>
          <a:xfrm>
            <a:off x="18493" y="6446838"/>
            <a:ext cx="6818262" cy="365125"/>
          </a:xfrm>
        </p:spPr>
        <p:txBody>
          <a:bodyPr/>
          <a:lstStyle/>
          <a:p>
            <a:r>
              <a:rPr lang="en-US" sz="1000" dirty="0">
                <a:solidFill>
                  <a:schemeClr val="accent1">
                    <a:lumMod val="75000"/>
                  </a:schemeClr>
                </a:solidFill>
              </a:rPr>
              <a:t>2023 Program Overview</a:t>
            </a:r>
          </a:p>
        </p:txBody>
      </p:sp>
    </p:spTree>
    <p:extLst>
      <p:ext uri="{BB962C8B-B14F-4D97-AF65-F5344CB8AC3E}">
        <p14:creationId xmlns:p14="http://schemas.microsoft.com/office/powerpoint/2010/main" val="4251797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738C52-7E99-3DFB-B280-EEAC505DEEA9}"/>
              </a:ext>
            </a:extLst>
          </p:cNvPr>
          <p:cNvSpPr>
            <a:spLocks noGrp="1"/>
          </p:cNvSpPr>
          <p:nvPr>
            <p:ph type="title"/>
          </p:nvPr>
        </p:nvSpPr>
        <p:spPr>
          <a:xfrm>
            <a:off x="643466" y="786383"/>
            <a:ext cx="3517567" cy="2093975"/>
          </a:xfrm>
        </p:spPr>
        <p:txBody>
          <a:bodyPr>
            <a:normAutofit fontScale="90000"/>
          </a:bodyPr>
          <a:lstStyle/>
          <a:p>
            <a:r>
              <a:rPr lang="en-US" b="1" dirty="0"/>
              <a:t>Re-Entry/JCAP example of weekly schedule</a:t>
            </a:r>
          </a:p>
        </p:txBody>
      </p:sp>
      <p:pic>
        <p:nvPicPr>
          <p:cNvPr id="6" name="Content Placeholder 5">
            <a:extLst>
              <a:ext uri="{FF2B5EF4-FFF2-40B4-BE49-F238E27FC236}">
                <a16:creationId xmlns:a16="http://schemas.microsoft.com/office/drawing/2014/main" id="{BBE98A1D-4A7B-E466-232E-F81C77F81C23}"/>
              </a:ext>
            </a:extLst>
          </p:cNvPr>
          <p:cNvPicPr>
            <a:picLocks noGrp="1" noChangeAspect="1"/>
          </p:cNvPicPr>
          <p:nvPr>
            <p:ph idx="1"/>
          </p:nvPr>
        </p:nvPicPr>
        <p:blipFill>
          <a:blip r:embed="rId2"/>
          <a:stretch>
            <a:fillRect/>
          </a:stretch>
        </p:blipFill>
        <p:spPr>
          <a:xfrm>
            <a:off x="4931596" y="85032"/>
            <a:ext cx="7078894" cy="6161656"/>
          </a:xfrm>
          <a:noFill/>
        </p:spPr>
      </p:pic>
      <p:sp>
        <p:nvSpPr>
          <p:cNvPr id="13" name="Text Placeholder 3">
            <a:extLst>
              <a:ext uri="{FF2B5EF4-FFF2-40B4-BE49-F238E27FC236}">
                <a16:creationId xmlns:a16="http://schemas.microsoft.com/office/drawing/2014/main" id="{EAA4D68C-2C77-1A8A-B337-2DEE26A7DE9B}"/>
              </a:ext>
            </a:extLst>
          </p:cNvPr>
          <p:cNvSpPr>
            <a:spLocks noGrp="1"/>
          </p:cNvSpPr>
          <p:nvPr>
            <p:ph type="body" sz="half" idx="2"/>
          </p:nvPr>
        </p:nvSpPr>
        <p:spPr>
          <a:xfrm>
            <a:off x="643465" y="3043050"/>
            <a:ext cx="3517567" cy="3064505"/>
          </a:xfrm>
        </p:spPr>
        <p:txBody>
          <a:bodyPr/>
          <a:lstStyle/>
          <a:p>
            <a:endParaRPr lang="en-US" dirty="0"/>
          </a:p>
        </p:txBody>
      </p:sp>
      <p:sp>
        <p:nvSpPr>
          <p:cNvPr id="4" name="Footer Placeholder 3">
            <a:extLst>
              <a:ext uri="{FF2B5EF4-FFF2-40B4-BE49-F238E27FC236}">
                <a16:creationId xmlns:a16="http://schemas.microsoft.com/office/drawing/2014/main" id="{91A4DB0E-3F93-B4D2-822B-B0F10D198C87}"/>
              </a:ext>
            </a:extLst>
          </p:cNvPr>
          <p:cNvSpPr>
            <a:spLocks noGrp="1"/>
          </p:cNvSpPr>
          <p:nvPr>
            <p:ph type="ftr" sz="quarter" idx="11"/>
          </p:nvPr>
        </p:nvSpPr>
        <p:spPr>
          <a:xfrm>
            <a:off x="0" y="6492875"/>
            <a:ext cx="5334019" cy="365125"/>
          </a:xfrm>
        </p:spPr>
        <p:txBody>
          <a:bodyPr anchor="ctr">
            <a:normAutofit/>
          </a:bodyPr>
          <a:lstStyle/>
          <a:p>
            <a:pPr>
              <a:spcAft>
                <a:spcPts val="600"/>
              </a:spcAft>
            </a:pPr>
            <a:r>
              <a:rPr lang="en-US" sz="1000" dirty="0">
                <a:solidFill>
                  <a:schemeClr val="accent1">
                    <a:lumMod val="75000"/>
                  </a:schemeClr>
                </a:solidFill>
              </a:rPr>
              <a:t>2023 Program Overview</a:t>
            </a:r>
          </a:p>
        </p:txBody>
      </p:sp>
      <p:pic>
        <p:nvPicPr>
          <p:cNvPr id="8" name="Picture 7">
            <a:extLst>
              <a:ext uri="{FF2B5EF4-FFF2-40B4-BE49-F238E27FC236}">
                <a16:creationId xmlns:a16="http://schemas.microsoft.com/office/drawing/2014/main" id="{5C76817A-18E1-0803-16B0-C982BFF81A20}"/>
              </a:ext>
            </a:extLst>
          </p:cNvPr>
          <p:cNvPicPr>
            <a:picLocks noChangeAspect="1"/>
          </p:cNvPicPr>
          <p:nvPr/>
        </p:nvPicPr>
        <p:blipFill>
          <a:blip r:embed="rId3"/>
          <a:stretch>
            <a:fillRect/>
          </a:stretch>
        </p:blipFill>
        <p:spPr>
          <a:xfrm>
            <a:off x="295564" y="3043050"/>
            <a:ext cx="3973512" cy="3071314"/>
          </a:xfrm>
          <a:prstGeom prst="rect">
            <a:avLst/>
          </a:prstGeom>
        </p:spPr>
      </p:pic>
    </p:spTree>
    <p:extLst>
      <p:ext uri="{BB962C8B-B14F-4D97-AF65-F5344CB8AC3E}">
        <p14:creationId xmlns:p14="http://schemas.microsoft.com/office/powerpoint/2010/main" val="910950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3B9F1-3CAD-4B3B-B7C7-4F88E155747F}"/>
              </a:ext>
            </a:extLst>
          </p:cNvPr>
          <p:cNvSpPr>
            <a:spLocks noGrp="1"/>
          </p:cNvSpPr>
          <p:nvPr>
            <p:ph type="title"/>
          </p:nvPr>
        </p:nvSpPr>
        <p:spPr>
          <a:xfrm>
            <a:off x="222191" y="328773"/>
            <a:ext cx="10933489" cy="1408587"/>
          </a:xfrm>
        </p:spPr>
        <p:txBody>
          <a:bodyPr>
            <a:normAutofit/>
          </a:bodyPr>
          <a:lstStyle/>
          <a:p>
            <a:pPr algn="ctr"/>
            <a:r>
              <a:rPr lang="en-US" sz="2800" b="1" dirty="0">
                <a:solidFill>
                  <a:schemeClr val="accent2">
                    <a:lumMod val="75000"/>
                  </a:schemeClr>
                </a:solidFill>
              </a:rPr>
              <a:t>Quality Correctional Care-Community Corrections Residential Facility Services</a:t>
            </a:r>
            <a:br>
              <a:rPr lang="en-US" sz="2800" b="1" dirty="0">
                <a:solidFill>
                  <a:schemeClr val="accent2">
                    <a:lumMod val="75000"/>
                  </a:schemeClr>
                </a:solidFill>
              </a:rPr>
            </a:br>
            <a:r>
              <a:rPr lang="en-US" sz="2800" b="1" dirty="0">
                <a:solidFill>
                  <a:schemeClr val="accent2">
                    <a:lumMod val="75000"/>
                  </a:schemeClr>
                </a:solidFill>
              </a:rPr>
              <a:t>Lynsee Staker, Qualified Mental Health Provider</a:t>
            </a:r>
          </a:p>
        </p:txBody>
      </p:sp>
      <p:sp>
        <p:nvSpPr>
          <p:cNvPr id="3" name="Content Placeholder 2">
            <a:extLst>
              <a:ext uri="{FF2B5EF4-FFF2-40B4-BE49-F238E27FC236}">
                <a16:creationId xmlns:a16="http://schemas.microsoft.com/office/drawing/2014/main" id="{85296BE8-10DA-4069-AB0B-FF94C0407B86}"/>
              </a:ext>
            </a:extLst>
          </p:cNvPr>
          <p:cNvSpPr>
            <a:spLocks noGrp="1"/>
          </p:cNvSpPr>
          <p:nvPr>
            <p:ph idx="1"/>
          </p:nvPr>
        </p:nvSpPr>
        <p:spPr>
          <a:xfrm>
            <a:off x="437882" y="2108201"/>
            <a:ext cx="10856890" cy="3970627"/>
          </a:xfrm>
        </p:spPr>
        <p:txBody>
          <a:bodyPr>
            <a:normAutofit fontScale="85000" lnSpcReduction="20000"/>
          </a:bodyPr>
          <a:lstStyle/>
          <a:p>
            <a:pPr marL="0" marR="0" lvl="0" indent="0">
              <a:lnSpc>
                <a:spcPct val="120000"/>
              </a:lnSpc>
              <a:spcBef>
                <a:spcPts val="0"/>
              </a:spcBef>
              <a:spcAft>
                <a:spcPts val="0"/>
              </a:spcAft>
              <a:buNone/>
              <a:tabLst>
                <a:tab pos="381000" algn="l"/>
              </a:tabLst>
            </a:pPr>
            <a:r>
              <a:rPr lang="en-US" sz="1600" b="1" dirty="0">
                <a:solidFill>
                  <a:schemeClr val="accent2">
                    <a:lumMod val="75000"/>
                  </a:schemeClr>
                </a:solidFill>
                <a:cs typeface="Arial" panose="020B0604020202020204" pitchFamily="34" charset="0"/>
              </a:rPr>
              <a:t>Residential Work Release Participants</a:t>
            </a:r>
            <a:r>
              <a:rPr lang="en-US" b="1" dirty="0">
                <a:solidFill>
                  <a:srgbClr val="58595B"/>
                </a:solidFill>
                <a:cs typeface="Arial" panose="020B0604020202020204" pitchFamily="34" charset="0"/>
              </a:rPr>
              <a:t> </a:t>
            </a:r>
          </a:p>
          <a:p>
            <a:pPr marL="0" marR="0" lvl="0" indent="0">
              <a:lnSpc>
                <a:spcPct val="120000"/>
              </a:lnSpc>
              <a:spcBef>
                <a:spcPts val="0"/>
              </a:spcBef>
              <a:spcAft>
                <a:spcPts val="0"/>
              </a:spcAft>
              <a:buNone/>
              <a:tabLst>
                <a:tab pos="381000" algn="l"/>
              </a:tabLst>
            </a:pPr>
            <a:endParaRPr lang="en-US" sz="1800" dirty="0">
              <a:solidFill>
                <a:srgbClr val="404040"/>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ea typeface="Times New Roman" panose="02020603050405020304" pitchFamily="18" charset="0"/>
                <a:cs typeface="Aptos" panose="020B0004020202020204" pitchFamily="34" charset="0"/>
              </a:rPr>
              <a:t>Intake assessments</a:t>
            </a:r>
            <a:endParaRPr lang="en-US" sz="1800" dirty="0">
              <a:effectLst/>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ea typeface="Times New Roman" panose="02020603050405020304" pitchFamily="18" charset="0"/>
                <a:cs typeface="Aptos" panose="020B0004020202020204" pitchFamily="34" charset="0"/>
              </a:rPr>
              <a:t>Programming referrals</a:t>
            </a:r>
            <a:endParaRPr lang="en-US" sz="1800" dirty="0">
              <a:effectLst/>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ea typeface="Times New Roman" panose="02020603050405020304" pitchFamily="18" charset="0"/>
                <a:cs typeface="Aptos" panose="020B0004020202020204" pitchFamily="34" charset="0"/>
              </a:rPr>
              <a:t>Individual counseling services</a:t>
            </a:r>
            <a:endParaRPr lang="en-US" sz="1800" dirty="0">
              <a:effectLst/>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ea typeface="Times New Roman" panose="02020603050405020304" pitchFamily="18" charset="0"/>
                <a:cs typeface="Aptos" panose="020B0004020202020204" pitchFamily="34" charset="0"/>
              </a:rPr>
              <a:t>Mental health educational classes</a:t>
            </a:r>
          </a:p>
          <a:p>
            <a:pPr marL="0" marR="0">
              <a:spcBef>
                <a:spcPts val="0"/>
              </a:spcBef>
              <a:spcAft>
                <a:spcPts val="0"/>
              </a:spcAft>
            </a:pPr>
            <a:endParaRPr lang="en-US" sz="1800" dirty="0">
              <a:effectLst/>
              <a:ea typeface="Aptos" panose="020B0004020202020204" pitchFamily="34" charset="0"/>
              <a:cs typeface="Aptos" panose="020B0004020202020204" pitchFamily="34" charset="0"/>
            </a:endParaRPr>
          </a:p>
          <a:p>
            <a:pPr marL="0" marR="0" indent="0">
              <a:spcBef>
                <a:spcPts val="0"/>
              </a:spcBef>
              <a:spcAft>
                <a:spcPts val="0"/>
              </a:spcAft>
              <a:buNone/>
            </a:pPr>
            <a:r>
              <a:rPr lang="en-US" sz="1600" b="1" dirty="0">
                <a:solidFill>
                  <a:schemeClr val="accent2">
                    <a:lumMod val="75000"/>
                  </a:schemeClr>
                </a:solidFill>
                <a:effectLst/>
                <a:ea typeface="Calibri" panose="020F0502020204030204" pitchFamily="34" charset="0"/>
                <a:cs typeface="Arial" panose="020B0604020202020204" pitchFamily="34" charset="0"/>
              </a:rPr>
              <a:t>Re-entry/JCAP Participants</a:t>
            </a:r>
          </a:p>
          <a:p>
            <a:pPr marL="0" marR="0">
              <a:spcBef>
                <a:spcPts val="0"/>
              </a:spcBef>
              <a:spcAft>
                <a:spcPts val="0"/>
              </a:spcAft>
            </a:pPr>
            <a:endParaRPr lang="en-US" sz="1800" dirty="0">
              <a:solidFill>
                <a:srgbClr val="404040"/>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ea typeface="Times New Roman" panose="02020603050405020304" pitchFamily="18" charset="0"/>
                <a:cs typeface="Aptos" panose="020B0004020202020204" pitchFamily="34" charset="0"/>
              </a:rPr>
              <a:t>Intake assessments</a:t>
            </a:r>
            <a:endParaRPr lang="en-US" sz="1800" dirty="0">
              <a:effectLst/>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ea typeface="Times New Roman" panose="02020603050405020304" pitchFamily="18" charset="0"/>
                <a:cs typeface="Aptos" panose="020B0004020202020204" pitchFamily="34" charset="0"/>
              </a:rPr>
              <a:t>Individual counseling services</a:t>
            </a:r>
            <a:endParaRPr lang="en-US" sz="1800" dirty="0">
              <a:effectLst/>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ea typeface="Times New Roman" panose="02020603050405020304" pitchFamily="18" charset="0"/>
                <a:cs typeface="Aptos" panose="020B0004020202020204" pitchFamily="34" charset="0"/>
              </a:rPr>
              <a:t>Group and individual skills</a:t>
            </a:r>
            <a:endParaRPr lang="en-US" sz="1800" dirty="0">
              <a:effectLst/>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ea typeface="Times New Roman" panose="02020603050405020304" pitchFamily="18" charset="0"/>
                <a:cs typeface="Aptos" panose="020B0004020202020204" pitchFamily="34" charset="0"/>
              </a:rPr>
              <a:t>Relapse prevention</a:t>
            </a:r>
            <a:endParaRPr lang="en-US" sz="1800" dirty="0">
              <a:effectLst/>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ea typeface="Times New Roman" panose="02020603050405020304" pitchFamily="18" charset="0"/>
                <a:cs typeface="Aptos" panose="020B0004020202020204" pitchFamily="34" charset="0"/>
              </a:rPr>
              <a:t>Case management</a:t>
            </a:r>
            <a:endParaRPr lang="en-US" sz="1800" dirty="0">
              <a:effectLst/>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ea typeface="Times New Roman" panose="02020603050405020304" pitchFamily="18" charset="0"/>
                <a:cs typeface="Aptos" panose="020B0004020202020204" pitchFamily="34" charset="0"/>
              </a:rPr>
              <a:t>MRT programming</a:t>
            </a:r>
            <a:endParaRPr lang="en-US" sz="1800" dirty="0">
              <a:effectLst/>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ea typeface="Times New Roman" panose="02020603050405020304" pitchFamily="18" charset="0"/>
                <a:cs typeface="Aptos" panose="020B0004020202020204" pitchFamily="34" charset="0"/>
              </a:rPr>
              <a:t>Anger Management programming</a:t>
            </a:r>
            <a:endParaRPr lang="en-US" sz="1800" dirty="0">
              <a:effectLst/>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ea typeface="Times New Roman" panose="02020603050405020304" pitchFamily="18" charset="0"/>
                <a:cs typeface="Aptos" panose="020B0004020202020204" pitchFamily="34" charset="0"/>
              </a:rPr>
              <a:t>Seeking Safety programming</a:t>
            </a:r>
            <a:endParaRPr lang="en-US" sz="1800" dirty="0">
              <a:effectLst/>
              <a:ea typeface="Aptos" panose="020B0004020202020204" pitchFamily="34" charset="0"/>
              <a:cs typeface="Aptos" panose="020B0004020202020204" pitchFamily="34" charset="0"/>
            </a:endParaRPr>
          </a:p>
          <a:p>
            <a:pPr marL="0" indent="0">
              <a:buNone/>
            </a:pPr>
            <a:endParaRPr lang="en-US"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58595B"/>
              </a:solidFill>
              <a:latin typeface="din-2014"/>
            </a:endParaRPr>
          </a:p>
          <a:p>
            <a:endParaRPr lang="en-US" b="0" i="0" dirty="0">
              <a:solidFill>
                <a:srgbClr val="58595B"/>
              </a:solidFill>
              <a:effectLst/>
              <a:latin typeface="din-2014"/>
            </a:endParaRPr>
          </a:p>
          <a:p>
            <a:endParaRPr lang="en-US" dirty="0"/>
          </a:p>
        </p:txBody>
      </p:sp>
      <p:sp>
        <p:nvSpPr>
          <p:cNvPr id="4" name="Footer Placeholder 3">
            <a:extLst>
              <a:ext uri="{FF2B5EF4-FFF2-40B4-BE49-F238E27FC236}">
                <a16:creationId xmlns:a16="http://schemas.microsoft.com/office/drawing/2014/main" id="{364D420B-4496-4C9E-A14F-6B27ED2B69AF}"/>
              </a:ext>
            </a:extLst>
          </p:cNvPr>
          <p:cNvSpPr>
            <a:spLocks noGrp="1"/>
          </p:cNvSpPr>
          <p:nvPr>
            <p:ph type="ftr" sz="quarter" idx="11"/>
          </p:nvPr>
        </p:nvSpPr>
        <p:spPr>
          <a:xfrm>
            <a:off x="0" y="6449669"/>
            <a:ext cx="6818262" cy="365125"/>
          </a:xfrm>
        </p:spPr>
        <p:txBody>
          <a:bodyPr/>
          <a:lstStyle/>
          <a:p>
            <a:r>
              <a:rPr lang="en-US" sz="1000" dirty="0">
                <a:solidFill>
                  <a:schemeClr val="accent1">
                    <a:lumMod val="75000"/>
                  </a:schemeClr>
                </a:solidFill>
              </a:rPr>
              <a:t>2023 Program Overview</a:t>
            </a:r>
          </a:p>
        </p:txBody>
      </p:sp>
    </p:spTree>
    <p:extLst>
      <p:ext uri="{BB962C8B-B14F-4D97-AF65-F5344CB8AC3E}">
        <p14:creationId xmlns:p14="http://schemas.microsoft.com/office/powerpoint/2010/main" val="2532651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97C06-69EF-46D6-9082-25D57EBC6C98}"/>
              </a:ext>
            </a:extLst>
          </p:cNvPr>
          <p:cNvSpPr>
            <a:spLocks noGrp="1"/>
          </p:cNvSpPr>
          <p:nvPr>
            <p:ph type="title"/>
          </p:nvPr>
        </p:nvSpPr>
        <p:spPr>
          <a:xfrm>
            <a:off x="312973" y="474292"/>
            <a:ext cx="7057002" cy="1183711"/>
          </a:xfrm>
        </p:spPr>
        <p:txBody>
          <a:bodyPr>
            <a:noAutofit/>
          </a:bodyPr>
          <a:lstStyle/>
          <a:p>
            <a:pPr algn="ctr"/>
            <a:r>
              <a:rPr lang="en-US" sz="2800" b="1" dirty="0">
                <a:solidFill>
                  <a:schemeClr val="accent2">
                    <a:lumMod val="75000"/>
                  </a:schemeClr>
                </a:solidFill>
              </a:rPr>
              <a:t>Residential Facility Nursing Program</a:t>
            </a:r>
            <a:br>
              <a:rPr lang="en-US" sz="2800" b="1" dirty="0">
                <a:solidFill>
                  <a:schemeClr val="accent2">
                    <a:lumMod val="75000"/>
                  </a:schemeClr>
                </a:solidFill>
              </a:rPr>
            </a:br>
            <a:r>
              <a:rPr lang="en-US" sz="2800" b="1" dirty="0">
                <a:solidFill>
                  <a:schemeClr val="accent2">
                    <a:lumMod val="75000"/>
                  </a:schemeClr>
                </a:solidFill>
              </a:rPr>
              <a:t>Brenda Angier, NP-C, RN</a:t>
            </a:r>
          </a:p>
        </p:txBody>
      </p:sp>
      <p:sp>
        <p:nvSpPr>
          <p:cNvPr id="3" name="Content Placeholder 2">
            <a:extLst>
              <a:ext uri="{FF2B5EF4-FFF2-40B4-BE49-F238E27FC236}">
                <a16:creationId xmlns:a16="http://schemas.microsoft.com/office/drawing/2014/main" id="{16996352-10F4-4516-98AB-E93587677EF6}"/>
              </a:ext>
            </a:extLst>
          </p:cNvPr>
          <p:cNvSpPr>
            <a:spLocks noGrp="1"/>
          </p:cNvSpPr>
          <p:nvPr>
            <p:ph idx="1"/>
          </p:nvPr>
        </p:nvSpPr>
        <p:spPr>
          <a:xfrm>
            <a:off x="666572" y="1640793"/>
            <a:ext cx="10782746" cy="4742915"/>
          </a:xfrm>
        </p:spPr>
        <p:txBody>
          <a:bodyPr>
            <a:normAutofit/>
          </a:bodyPr>
          <a:lstStyle/>
          <a:p>
            <a:pPr marL="0" marR="0" indent="0">
              <a:spcBef>
                <a:spcPts val="0"/>
              </a:spcBef>
              <a:spcAft>
                <a:spcPts val="0"/>
              </a:spcAft>
              <a:buNone/>
              <a:tabLst>
                <a:tab pos="3086100" algn="l"/>
              </a:tabLst>
            </a:pPr>
            <a:r>
              <a:rPr lang="en-US" sz="1100" dirty="0">
                <a:effectLst/>
                <a:latin typeface="Arial" panose="020B0604020202020204" pitchFamily="34" charset="0"/>
                <a:ea typeface="Times New Roman" panose="02020603050405020304" pitchFamily="18" charset="0"/>
                <a:cs typeface="Arial" panose="020B0604020202020204" pitchFamily="34" charset="0"/>
              </a:rPr>
              <a:t>.</a:t>
            </a:r>
          </a:p>
          <a:p>
            <a:pPr marL="0" marR="0" indent="0">
              <a:spcBef>
                <a:spcPts val="0"/>
              </a:spcBef>
              <a:spcAft>
                <a:spcPts val="0"/>
              </a:spcAft>
              <a:buNone/>
              <a:tabLst>
                <a:tab pos="3086100" algn="l"/>
              </a:tabLst>
            </a:pPr>
            <a:endParaRPr lang="en-US" sz="1100" dirty="0">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tabLst>
                <a:tab pos="3086100" algn="l"/>
              </a:tabLst>
            </a:pPr>
            <a:endParaRPr lang="en-US" sz="1100" dirty="0">
              <a:effectLst/>
              <a:latin typeface="Times New Roman" panose="02020603050405020304" pitchFamily="18" charset="0"/>
              <a:ea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9CF9C1DC-B623-41A7-91DB-7A3172700F1B}"/>
              </a:ext>
            </a:extLst>
          </p:cNvPr>
          <p:cNvSpPr>
            <a:spLocks noGrp="1"/>
          </p:cNvSpPr>
          <p:nvPr>
            <p:ph type="ftr" sz="quarter" idx="11"/>
          </p:nvPr>
        </p:nvSpPr>
        <p:spPr>
          <a:xfrm>
            <a:off x="0" y="6446839"/>
            <a:ext cx="6818262" cy="365125"/>
          </a:xfrm>
        </p:spPr>
        <p:txBody>
          <a:bodyPr/>
          <a:lstStyle/>
          <a:p>
            <a:r>
              <a:rPr lang="en-US" sz="1000" dirty="0">
                <a:solidFill>
                  <a:schemeClr val="accent1">
                    <a:lumMod val="75000"/>
                  </a:schemeClr>
                </a:solidFill>
              </a:rPr>
              <a:t>2023 Program Overview</a:t>
            </a:r>
          </a:p>
        </p:txBody>
      </p:sp>
      <p:sp>
        <p:nvSpPr>
          <p:cNvPr id="6" name="TextBox 5">
            <a:extLst>
              <a:ext uri="{FF2B5EF4-FFF2-40B4-BE49-F238E27FC236}">
                <a16:creationId xmlns:a16="http://schemas.microsoft.com/office/drawing/2014/main" id="{E03D6B34-8035-C3D2-7CEC-1FAC0BFBE069}"/>
              </a:ext>
            </a:extLst>
          </p:cNvPr>
          <p:cNvSpPr txBox="1"/>
          <p:nvPr/>
        </p:nvSpPr>
        <p:spPr>
          <a:xfrm>
            <a:off x="512748" y="1797927"/>
            <a:ext cx="8816187" cy="4602991"/>
          </a:xfrm>
          <a:prstGeom prst="rect">
            <a:avLst/>
          </a:prstGeom>
          <a:noFill/>
        </p:spPr>
        <p:txBody>
          <a:bodyPr wrap="square">
            <a:spAutoFit/>
          </a:bodyPr>
          <a:lstStyle/>
          <a:p>
            <a:pPr marL="0" marR="0">
              <a:lnSpc>
                <a:spcPct val="107000"/>
              </a:lnSpc>
              <a:spcBef>
                <a:spcPts val="0"/>
              </a:spcBef>
              <a:spcAft>
                <a:spcPts val="800"/>
              </a:spcAft>
            </a:pPr>
            <a:r>
              <a:rPr lang="en-US" sz="950" b="1" kern="100" dirty="0">
                <a:effectLst/>
                <a:ea typeface="Calibri" panose="020F0502020204030204" pitchFamily="34" charset="0"/>
                <a:cs typeface="Times New Roman" panose="02020603050405020304" pitchFamily="18" charset="0"/>
              </a:rPr>
              <a:t>Daily:</a:t>
            </a:r>
            <a:endParaRPr lang="en-US" sz="950" kern="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950" kern="100" dirty="0">
                <a:ea typeface="Calibri" panose="020F0502020204030204" pitchFamily="34" charset="0"/>
                <a:cs typeface="Times New Roman" panose="02020603050405020304" pitchFamily="18" charset="0"/>
              </a:rPr>
              <a:t>S</a:t>
            </a:r>
            <a:r>
              <a:rPr lang="en-US" sz="950" kern="100" dirty="0">
                <a:effectLst/>
                <a:ea typeface="Calibri" panose="020F0502020204030204" pitchFamily="34" charset="0"/>
                <a:cs typeface="Times New Roman" panose="02020603050405020304" pitchFamily="18" charset="0"/>
              </a:rPr>
              <a:t>ee any participant in need of medical care or questions pertaining to their health and well-being. (Illnesses, injuries, B/P checks, diabetic care, wound care, ear washing, etc.)</a:t>
            </a:r>
          </a:p>
          <a:p>
            <a:pPr marL="342900" marR="0" lvl="0" indent="-342900">
              <a:lnSpc>
                <a:spcPct val="107000"/>
              </a:lnSpc>
              <a:spcBef>
                <a:spcPts val="0"/>
              </a:spcBef>
              <a:spcAft>
                <a:spcPts val="0"/>
              </a:spcAft>
              <a:buFont typeface="Calibri" panose="020F0502020204030204" pitchFamily="34" charset="0"/>
              <a:buChar char="-"/>
            </a:pPr>
            <a:r>
              <a:rPr lang="en-US" sz="950" kern="100" dirty="0">
                <a:effectLst/>
                <a:ea typeface="Calibri" panose="020F0502020204030204" pitchFamily="34" charset="0"/>
                <a:cs typeface="Times New Roman" panose="02020603050405020304" pitchFamily="18" charset="0"/>
              </a:rPr>
              <a:t>Triaging participants to proper medical facilities if in need of medical attention.</a:t>
            </a:r>
          </a:p>
          <a:p>
            <a:pPr marL="342900" marR="0" lvl="0" indent="-342900">
              <a:lnSpc>
                <a:spcPct val="107000"/>
              </a:lnSpc>
              <a:spcBef>
                <a:spcPts val="0"/>
              </a:spcBef>
              <a:spcAft>
                <a:spcPts val="0"/>
              </a:spcAft>
              <a:buFont typeface="Calibri" panose="020F0502020204030204" pitchFamily="34" charset="0"/>
              <a:buChar char="-"/>
            </a:pPr>
            <a:r>
              <a:rPr lang="en-US" sz="950" kern="100" dirty="0">
                <a:effectLst/>
                <a:ea typeface="Calibri" panose="020F0502020204030204" pitchFamily="34" charset="0"/>
                <a:cs typeface="Times New Roman" panose="02020603050405020304" pitchFamily="18" charset="0"/>
              </a:rPr>
              <a:t>Keeping charts current.</a:t>
            </a:r>
          </a:p>
          <a:p>
            <a:pPr marL="342900" marR="0" lvl="0" indent="-342900">
              <a:lnSpc>
                <a:spcPct val="107000"/>
              </a:lnSpc>
              <a:spcBef>
                <a:spcPts val="0"/>
              </a:spcBef>
              <a:spcAft>
                <a:spcPts val="0"/>
              </a:spcAft>
              <a:buFont typeface="Calibri" panose="020F0502020204030204" pitchFamily="34" charset="0"/>
              <a:buChar char="-"/>
            </a:pPr>
            <a:r>
              <a:rPr lang="en-US" sz="950" kern="100" dirty="0">
                <a:effectLst/>
                <a:ea typeface="Calibri" panose="020F0502020204030204" pitchFamily="34" charset="0"/>
                <a:cs typeface="Times New Roman" panose="02020603050405020304" pitchFamily="18" charset="0"/>
              </a:rPr>
              <a:t>Verify and approve medical passes for participants.</a:t>
            </a:r>
          </a:p>
          <a:p>
            <a:pPr marL="342900" marR="0" lvl="0" indent="-342900">
              <a:lnSpc>
                <a:spcPct val="107000"/>
              </a:lnSpc>
              <a:spcBef>
                <a:spcPts val="0"/>
              </a:spcBef>
              <a:spcAft>
                <a:spcPts val="0"/>
              </a:spcAft>
              <a:buFont typeface="Calibri" panose="020F0502020204030204" pitchFamily="34" charset="0"/>
              <a:buChar char="-"/>
            </a:pPr>
            <a:r>
              <a:rPr lang="en-US" sz="950" kern="100" dirty="0">
                <a:effectLst/>
                <a:ea typeface="Calibri" panose="020F0502020204030204" pitchFamily="34" charset="0"/>
                <a:cs typeface="Times New Roman" panose="02020603050405020304" pitchFamily="18" charset="0"/>
              </a:rPr>
              <a:t>Work with each participant in need of medical insurance.  I assist them in applying for Medicaid if eligible.</a:t>
            </a:r>
          </a:p>
          <a:p>
            <a:pPr marL="342900" marR="0" lvl="0" indent="-342900">
              <a:lnSpc>
                <a:spcPct val="107000"/>
              </a:lnSpc>
              <a:spcBef>
                <a:spcPts val="0"/>
              </a:spcBef>
              <a:spcAft>
                <a:spcPts val="0"/>
              </a:spcAft>
              <a:buFont typeface="Calibri" panose="020F0502020204030204" pitchFamily="34" charset="0"/>
              <a:buChar char="-"/>
            </a:pPr>
            <a:r>
              <a:rPr lang="en-US" sz="950" kern="100" dirty="0">
                <a:effectLst/>
                <a:ea typeface="Calibri" panose="020F0502020204030204" pitchFamily="34" charset="0"/>
                <a:cs typeface="Times New Roman" panose="02020603050405020304" pitchFamily="18" charset="0"/>
              </a:rPr>
              <a:t>Setting up appts with primary care providers, dental providers, and vision care.</a:t>
            </a:r>
          </a:p>
          <a:p>
            <a:pPr marL="342900" marR="0" lvl="0" indent="-342900">
              <a:lnSpc>
                <a:spcPct val="107000"/>
              </a:lnSpc>
              <a:spcBef>
                <a:spcPts val="0"/>
              </a:spcBef>
              <a:spcAft>
                <a:spcPts val="0"/>
              </a:spcAft>
              <a:buFont typeface="Calibri" panose="020F0502020204030204" pitchFamily="34" charset="0"/>
              <a:buChar char="-"/>
            </a:pPr>
            <a:r>
              <a:rPr lang="en-US" sz="950" kern="100" dirty="0">
                <a:effectLst/>
                <a:ea typeface="Calibri" panose="020F0502020204030204" pitchFamily="34" charset="0"/>
                <a:cs typeface="Times New Roman" panose="02020603050405020304" pitchFamily="18" charset="0"/>
              </a:rPr>
              <a:t>Preparing for educational classes for participants (preventative care, smoking/vaping cessation)</a:t>
            </a:r>
          </a:p>
          <a:p>
            <a:pPr marL="342900" marR="0" lvl="0" indent="-342900">
              <a:lnSpc>
                <a:spcPct val="107000"/>
              </a:lnSpc>
              <a:spcBef>
                <a:spcPts val="0"/>
              </a:spcBef>
              <a:spcAft>
                <a:spcPts val="800"/>
              </a:spcAft>
              <a:buFont typeface="Calibri" panose="020F0502020204030204" pitchFamily="34" charset="0"/>
              <a:buChar char="-"/>
            </a:pPr>
            <a:r>
              <a:rPr lang="en-US" sz="950" kern="100" dirty="0">
                <a:effectLst/>
                <a:ea typeface="Calibri" panose="020F0502020204030204" pitchFamily="34" charset="0"/>
                <a:cs typeface="Times New Roman" panose="02020603050405020304" pitchFamily="18" charset="0"/>
              </a:rPr>
              <a:t>Talking/sharing with participants that just need someone to talk to. </a:t>
            </a:r>
          </a:p>
          <a:p>
            <a:pPr marL="0" marR="0">
              <a:lnSpc>
                <a:spcPct val="107000"/>
              </a:lnSpc>
              <a:spcBef>
                <a:spcPts val="0"/>
              </a:spcBef>
              <a:spcAft>
                <a:spcPts val="800"/>
              </a:spcAft>
            </a:pPr>
            <a:r>
              <a:rPr lang="en-US" sz="950" b="1" kern="100" dirty="0">
                <a:effectLst/>
                <a:ea typeface="Calibri" panose="020F0502020204030204" pitchFamily="34" charset="0"/>
                <a:cs typeface="Times New Roman" panose="02020603050405020304" pitchFamily="18" charset="0"/>
              </a:rPr>
              <a:t>Weekly:</a:t>
            </a:r>
            <a:endParaRPr lang="en-US" sz="950" kern="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950" kern="100" dirty="0">
                <a:effectLst/>
                <a:ea typeface="Calibri" panose="020F0502020204030204" pitchFamily="34" charset="0"/>
                <a:cs typeface="Times New Roman" panose="02020603050405020304" pitchFamily="18" charset="0"/>
              </a:rPr>
              <a:t>Medical intake on all new incoming participants.</a:t>
            </a:r>
          </a:p>
          <a:p>
            <a:pPr marL="342900" marR="0" lvl="0" indent="-342900">
              <a:lnSpc>
                <a:spcPct val="107000"/>
              </a:lnSpc>
              <a:spcBef>
                <a:spcPts val="0"/>
              </a:spcBef>
              <a:spcAft>
                <a:spcPts val="0"/>
              </a:spcAft>
              <a:buFont typeface="Calibri" panose="020F0502020204030204" pitchFamily="34" charset="0"/>
              <a:buChar char="-"/>
            </a:pPr>
            <a:r>
              <a:rPr lang="en-US" sz="950" kern="100" dirty="0">
                <a:effectLst/>
                <a:ea typeface="Calibri" panose="020F0502020204030204" pitchFamily="34" charset="0"/>
                <a:cs typeface="Times New Roman" panose="02020603050405020304" pitchFamily="18" charset="0"/>
              </a:rPr>
              <a:t>Tb skin testing/recording results on all new participants.</a:t>
            </a:r>
          </a:p>
          <a:p>
            <a:pPr marL="342900" marR="0" lvl="0" indent="-342900">
              <a:lnSpc>
                <a:spcPct val="107000"/>
              </a:lnSpc>
              <a:spcBef>
                <a:spcPts val="0"/>
              </a:spcBef>
              <a:spcAft>
                <a:spcPts val="0"/>
              </a:spcAft>
              <a:buFont typeface="Calibri" panose="020F0502020204030204" pitchFamily="34" charset="0"/>
              <a:buChar char="-"/>
            </a:pPr>
            <a:r>
              <a:rPr lang="en-US" sz="950" kern="100" dirty="0">
                <a:effectLst/>
                <a:ea typeface="Calibri" panose="020F0502020204030204" pitchFamily="34" charset="0"/>
                <a:cs typeface="Times New Roman" panose="02020603050405020304" pitchFamily="18" charset="0"/>
              </a:rPr>
              <a:t>Send Tb billing to Immunization Department.</a:t>
            </a:r>
          </a:p>
          <a:p>
            <a:pPr marL="342900" marR="0" lvl="0" indent="-342900">
              <a:lnSpc>
                <a:spcPct val="107000"/>
              </a:lnSpc>
              <a:spcBef>
                <a:spcPts val="0"/>
              </a:spcBef>
              <a:spcAft>
                <a:spcPts val="0"/>
              </a:spcAft>
              <a:buFont typeface="Calibri" panose="020F0502020204030204" pitchFamily="34" charset="0"/>
              <a:buChar char="-"/>
            </a:pPr>
            <a:r>
              <a:rPr lang="en-US" sz="950" kern="100" dirty="0">
                <a:effectLst/>
                <a:ea typeface="Calibri" panose="020F0502020204030204" pitchFamily="34" charset="0"/>
                <a:cs typeface="Times New Roman" panose="02020603050405020304" pitchFamily="18" charset="0"/>
              </a:rPr>
              <a:t>Set up medications with outside pharmacy (Genoa) if needed.</a:t>
            </a:r>
          </a:p>
          <a:p>
            <a:pPr marL="342900" marR="0" lvl="0" indent="-342900">
              <a:lnSpc>
                <a:spcPct val="107000"/>
              </a:lnSpc>
              <a:spcBef>
                <a:spcPts val="0"/>
              </a:spcBef>
              <a:spcAft>
                <a:spcPts val="800"/>
              </a:spcAft>
              <a:buFont typeface="Calibri" panose="020F0502020204030204" pitchFamily="34" charset="0"/>
              <a:buChar char="-"/>
            </a:pPr>
            <a:r>
              <a:rPr lang="en-US" sz="950" kern="100" dirty="0">
                <a:effectLst/>
                <a:ea typeface="Calibri" panose="020F0502020204030204" pitchFamily="34" charset="0"/>
                <a:cs typeface="Times New Roman" panose="02020603050405020304" pitchFamily="18" charset="0"/>
              </a:rPr>
              <a:t>Prepared for weekly classes with JCAP when in session.</a:t>
            </a:r>
          </a:p>
          <a:p>
            <a:pPr marL="0" marR="0">
              <a:lnSpc>
                <a:spcPct val="107000"/>
              </a:lnSpc>
              <a:spcBef>
                <a:spcPts val="0"/>
              </a:spcBef>
              <a:spcAft>
                <a:spcPts val="800"/>
              </a:spcAft>
            </a:pPr>
            <a:r>
              <a:rPr lang="en-US" sz="950" b="1" kern="100" dirty="0">
                <a:effectLst/>
                <a:ea typeface="Calibri" panose="020F0502020204030204" pitchFamily="34" charset="0"/>
                <a:cs typeface="Times New Roman" panose="02020603050405020304" pitchFamily="18" charset="0"/>
              </a:rPr>
              <a:t>Monthly:</a:t>
            </a:r>
            <a:endParaRPr lang="en-US" sz="950" kern="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n-US" sz="950" kern="100" dirty="0">
                <a:effectLst/>
                <a:ea typeface="Calibri" panose="020F0502020204030204" pitchFamily="34" charset="0"/>
                <a:cs typeface="Times New Roman" panose="02020603050405020304" pitchFamily="18" charset="0"/>
              </a:rPr>
              <a:t>Medication reconciliation and report</a:t>
            </a:r>
          </a:p>
          <a:p>
            <a:pPr marL="0" marR="0">
              <a:lnSpc>
                <a:spcPct val="107000"/>
              </a:lnSpc>
              <a:spcBef>
                <a:spcPts val="0"/>
              </a:spcBef>
              <a:spcAft>
                <a:spcPts val="800"/>
              </a:spcAft>
            </a:pPr>
            <a:r>
              <a:rPr lang="en-US" sz="950" b="1" kern="100" dirty="0">
                <a:effectLst/>
                <a:ea typeface="Calibri" panose="020F0502020204030204" pitchFamily="34" charset="0"/>
                <a:cs typeface="Times New Roman" panose="02020603050405020304" pitchFamily="18" charset="0"/>
              </a:rPr>
              <a:t>Quarterly:</a:t>
            </a:r>
            <a:endParaRPr lang="en-US" sz="950" kern="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n-US" sz="950" kern="100" dirty="0">
                <a:effectLst/>
                <a:ea typeface="Calibri" panose="020F0502020204030204" pitchFamily="34" charset="0"/>
                <a:cs typeface="Times New Roman" panose="02020603050405020304" pitchFamily="18" charset="0"/>
              </a:rPr>
              <a:t>Facilitate outside speakers/health care providers (Positive Resources) for education/testing for the participants.  </a:t>
            </a:r>
          </a:p>
          <a:p>
            <a:pPr marL="0" marR="0">
              <a:lnSpc>
                <a:spcPct val="107000"/>
              </a:lnSpc>
              <a:spcBef>
                <a:spcPts val="0"/>
              </a:spcBef>
              <a:spcAft>
                <a:spcPts val="800"/>
              </a:spcAft>
            </a:pPr>
            <a:r>
              <a:rPr lang="en-US" sz="950" b="1" kern="100" dirty="0">
                <a:effectLst/>
                <a:ea typeface="Calibri" panose="020F0502020204030204" pitchFamily="34" charset="0"/>
                <a:cs typeface="Times New Roman" panose="02020603050405020304" pitchFamily="18" charset="0"/>
              </a:rPr>
              <a:t>Annually:</a:t>
            </a:r>
            <a:endParaRPr lang="en-US" sz="950" kern="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950" kern="100" dirty="0">
                <a:effectLst/>
                <a:ea typeface="Calibri" panose="020F0502020204030204" pitchFamily="34" charset="0"/>
                <a:cs typeface="Times New Roman" panose="02020603050405020304" pitchFamily="18" charset="0"/>
              </a:rPr>
              <a:t>TB Clinic/Testing on all staff</a:t>
            </a:r>
          </a:p>
          <a:p>
            <a:pPr marL="342900" marR="0" lvl="0" indent="-342900">
              <a:lnSpc>
                <a:spcPct val="107000"/>
              </a:lnSpc>
              <a:spcBef>
                <a:spcPts val="0"/>
              </a:spcBef>
              <a:spcAft>
                <a:spcPts val="800"/>
              </a:spcAft>
              <a:buFont typeface="Calibri" panose="020F0502020204030204" pitchFamily="34" charset="0"/>
              <a:buChar char="-"/>
            </a:pPr>
            <a:r>
              <a:rPr lang="en-US" sz="950" kern="100" dirty="0">
                <a:effectLst/>
                <a:ea typeface="Calibri" panose="020F0502020204030204" pitchFamily="34" charset="0"/>
                <a:cs typeface="Times New Roman" panose="02020603050405020304" pitchFamily="18" charset="0"/>
              </a:rPr>
              <a:t>Offer staff flu vaccinations.</a:t>
            </a:r>
          </a:p>
        </p:txBody>
      </p:sp>
      <p:pic>
        <p:nvPicPr>
          <p:cNvPr id="8" name="Picture 7">
            <a:extLst>
              <a:ext uri="{FF2B5EF4-FFF2-40B4-BE49-F238E27FC236}">
                <a16:creationId xmlns:a16="http://schemas.microsoft.com/office/drawing/2014/main" id="{8AF1AEB2-F984-D382-6204-DA3F5617A50B}"/>
              </a:ext>
            </a:extLst>
          </p:cNvPr>
          <p:cNvPicPr>
            <a:picLocks noChangeAspect="1"/>
          </p:cNvPicPr>
          <p:nvPr/>
        </p:nvPicPr>
        <p:blipFill>
          <a:blip r:embed="rId3"/>
          <a:stretch>
            <a:fillRect/>
          </a:stretch>
        </p:blipFill>
        <p:spPr>
          <a:xfrm>
            <a:off x="7446887" y="474292"/>
            <a:ext cx="3708793" cy="1260504"/>
          </a:xfrm>
          <a:prstGeom prst="rect">
            <a:avLst/>
          </a:prstGeom>
        </p:spPr>
      </p:pic>
    </p:spTree>
    <p:extLst>
      <p:ext uri="{BB962C8B-B14F-4D97-AF65-F5344CB8AC3E}">
        <p14:creationId xmlns:p14="http://schemas.microsoft.com/office/powerpoint/2010/main" val="2732314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82F1A-9EDC-4635-AE04-8FB035F9383E}"/>
              </a:ext>
            </a:extLst>
          </p:cNvPr>
          <p:cNvSpPr>
            <a:spLocks noGrp="1"/>
          </p:cNvSpPr>
          <p:nvPr>
            <p:ph type="title"/>
          </p:nvPr>
        </p:nvSpPr>
        <p:spPr>
          <a:xfrm>
            <a:off x="1097280" y="286603"/>
            <a:ext cx="10058400" cy="1141505"/>
          </a:xfrm>
        </p:spPr>
        <p:txBody>
          <a:bodyPr>
            <a:normAutofit/>
          </a:bodyPr>
          <a:lstStyle/>
          <a:p>
            <a:pPr algn="ctr"/>
            <a:r>
              <a:rPr lang="en-US" b="1" dirty="0">
                <a:solidFill>
                  <a:schemeClr val="accent2">
                    <a:lumMod val="75000"/>
                  </a:schemeClr>
                </a:solidFill>
              </a:rPr>
              <a:t>Transitional Housing</a:t>
            </a:r>
          </a:p>
        </p:txBody>
      </p:sp>
      <p:sp>
        <p:nvSpPr>
          <p:cNvPr id="3" name="Content Placeholder 2">
            <a:extLst>
              <a:ext uri="{FF2B5EF4-FFF2-40B4-BE49-F238E27FC236}">
                <a16:creationId xmlns:a16="http://schemas.microsoft.com/office/drawing/2014/main" id="{662846D5-8C41-478F-8D50-3002DFC81252}"/>
              </a:ext>
            </a:extLst>
          </p:cNvPr>
          <p:cNvSpPr>
            <a:spLocks noGrp="1"/>
          </p:cNvSpPr>
          <p:nvPr>
            <p:ph idx="1"/>
          </p:nvPr>
        </p:nvSpPr>
        <p:spPr/>
        <p:txBody>
          <a:bodyPr>
            <a:normAutofit/>
          </a:bodyPr>
          <a:lstStyle/>
          <a:p>
            <a:pPr marL="0" marR="0" indent="0">
              <a:spcBef>
                <a:spcPts val="0"/>
              </a:spcBef>
              <a:spcAft>
                <a:spcPts val="0"/>
              </a:spcAft>
              <a:buNone/>
            </a:pPr>
            <a:r>
              <a:rPr lang="en-US" sz="2000" b="1" dirty="0">
                <a:solidFill>
                  <a:schemeClr val="accent2">
                    <a:lumMod val="75000"/>
                  </a:schemeClr>
                </a:solidFill>
                <a:cs typeface="Calibri" panose="020F0502020204030204" pitchFamily="34" charset="0"/>
              </a:rPr>
              <a:t>Community Corrections Transitional Living Program: </a:t>
            </a:r>
            <a:r>
              <a:rPr lang="en-US" sz="2000" dirty="0">
                <a:effectLst/>
                <a:ea typeface="Times New Roman" panose="02020603050405020304" pitchFamily="18" charset="0"/>
                <a:cs typeface="Calibri" panose="020F0502020204030204" pitchFamily="34" charset="0"/>
              </a:rPr>
              <a:t>Transitional housing provides stability, support and connection to resources to facilitate self sufficiency.  In exchange for weekly rent participants will receive room, informal case management, housing resources and access to employment services.  Participants must be drug and alcohol free and must comply with drug and alcohol testing.  All  residential work release rules within the facility will apply to Transitional Housing Participants including curfews.  A Participants stay will be limited to 6 months.  </a:t>
            </a:r>
          </a:p>
          <a:p>
            <a:pPr marL="0" marR="0" indent="0">
              <a:spcBef>
                <a:spcPts val="0"/>
              </a:spcBef>
              <a:spcAft>
                <a:spcPts val="0"/>
              </a:spcAft>
              <a:buNone/>
            </a:pPr>
            <a:endParaRPr lang="en-US" sz="2000" dirty="0">
              <a:ea typeface="Times New Roman" panose="02020603050405020304" pitchFamily="18" charset="0"/>
              <a:cs typeface="Calibri" panose="020F0502020204030204" pitchFamily="34" charset="0"/>
            </a:endParaRPr>
          </a:p>
          <a:p>
            <a:pPr marL="0" marR="0" indent="0">
              <a:spcBef>
                <a:spcPts val="0"/>
              </a:spcBef>
              <a:spcAft>
                <a:spcPts val="0"/>
              </a:spcAft>
              <a:buNone/>
            </a:pPr>
            <a:r>
              <a:rPr lang="en-US" sz="2000" dirty="0">
                <a:ea typeface="Times New Roman" panose="02020603050405020304" pitchFamily="18" charset="0"/>
                <a:cs typeface="Calibri" panose="020F0502020204030204" pitchFamily="34" charset="0"/>
              </a:rPr>
              <a:t>In addition, agency is partnering with Mission 25 to provide housing opportunities to eligible participants in the community. </a:t>
            </a:r>
            <a:endParaRPr lang="en-US" sz="2000" dirty="0">
              <a:effectLst/>
              <a:ea typeface="Times New Roman" panose="02020603050405020304" pitchFamily="18" charset="0"/>
              <a:cs typeface="Calibri" panose="020F0502020204030204" pitchFamily="34" charset="0"/>
            </a:endParaRPr>
          </a:p>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sz="2000" i="1" dirty="0">
              <a:latin typeface="Calibri" panose="020F0502020204030204" pitchFamily="34" charset="0"/>
              <a:cs typeface="Times New Roman" panose="02020603050405020304" pitchFamily="18" charset="0"/>
            </a:endParaRPr>
          </a:p>
          <a:p>
            <a:endParaRPr lang="en-US" dirty="0"/>
          </a:p>
          <a:p>
            <a:endParaRPr lang="en-US" dirty="0"/>
          </a:p>
        </p:txBody>
      </p:sp>
      <p:sp>
        <p:nvSpPr>
          <p:cNvPr id="4" name="Footer Placeholder 3">
            <a:extLst>
              <a:ext uri="{FF2B5EF4-FFF2-40B4-BE49-F238E27FC236}">
                <a16:creationId xmlns:a16="http://schemas.microsoft.com/office/drawing/2014/main" id="{F1321CFB-6904-4932-BEF3-530109B8BB5D}"/>
              </a:ext>
            </a:extLst>
          </p:cNvPr>
          <p:cNvSpPr>
            <a:spLocks noGrp="1"/>
          </p:cNvSpPr>
          <p:nvPr>
            <p:ph type="ftr" sz="quarter" idx="11"/>
          </p:nvPr>
        </p:nvSpPr>
        <p:spPr>
          <a:xfrm>
            <a:off x="0" y="6492875"/>
            <a:ext cx="6818262" cy="365125"/>
          </a:xfrm>
        </p:spPr>
        <p:txBody>
          <a:bodyPr/>
          <a:lstStyle/>
          <a:p>
            <a:r>
              <a:rPr lang="en-US" sz="1000" dirty="0">
                <a:solidFill>
                  <a:schemeClr val="accent1">
                    <a:lumMod val="75000"/>
                  </a:schemeClr>
                </a:solidFill>
              </a:rPr>
              <a:t>2023  Program Overview</a:t>
            </a:r>
          </a:p>
        </p:txBody>
      </p:sp>
    </p:spTree>
    <p:extLst>
      <p:ext uri="{BB962C8B-B14F-4D97-AF65-F5344CB8AC3E}">
        <p14:creationId xmlns:p14="http://schemas.microsoft.com/office/powerpoint/2010/main" val="993337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100051" y="691840"/>
            <a:ext cx="10058400" cy="3892168"/>
          </a:xfrm>
        </p:spPr>
        <p:txBody>
          <a:bodyPr anchor="ctr">
            <a:normAutofit/>
          </a:bodyPr>
          <a:lstStyle/>
          <a:p>
            <a:pPr lvl="0" algn="ctr"/>
            <a:r>
              <a:rPr lang="en-US" sz="2800" b="1" i="1" dirty="0">
                <a:solidFill>
                  <a:schemeClr val="accent2">
                    <a:lumMod val="75000"/>
                  </a:schemeClr>
                </a:solidFill>
              </a:rPr>
              <a:t>Mission: To provide a multi-facet community-based program that facilitates behavioral change by incorporating the effective use of evidence-based practices through cognitive change programs, aimed to increase motivation and cease criminal thinking prior to their incorporation back into the community, enhancing public safety. </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pPr algn="ctr"/>
            <a:r>
              <a:rPr lang="en-US" sz="2800" b="1" dirty="0">
                <a:solidFill>
                  <a:srgbClr val="FFFFFF"/>
                </a:solidFill>
                <a:latin typeface="+mj-lt"/>
              </a:rPr>
              <a:t>Whitley county community corrections</a:t>
            </a:r>
          </a:p>
        </p:txBody>
      </p:sp>
      <p:sp>
        <p:nvSpPr>
          <p:cNvPr id="4" name="Footer Placeholder 3">
            <a:extLst>
              <a:ext uri="{FF2B5EF4-FFF2-40B4-BE49-F238E27FC236}">
                <a16:creationId xmlns:a16="http://schemas.microsoft.com/office/drawing/2014/main" id="{2245BBCF-2984-4208-9517-3A5907FA85BE}"/>
              </a:ext>
            </a:extLst>
          </p:cNvPr>
          <p:cNvSpPr>
            <a:spLocks noGrp="1"/>
          </p:cNvSpPr>
          <p:nvPr>
            <p:ph type="ftr" sz="quarter" idx="11"/>
          </p:nvPr>
        </p:nvSpPr>
        <p:spPr>
          <a:xfrm>
            <a:off x="0" y="6457917"/>
            <a:ext cx="6818262" cy="365125"/>
          </a:xfrm>
        </p:spPr>
        <p:txBody>
          <a:bodyPr/>
          <a:lstStyle/>
          <a:p>
            <a:r>
              <a:rPr lang="en-US" sz="1000" dirty="0">
                <a:solidFill>
                  <a:schemeClr val="accent1">
                    <a:lumMod val="50000"/>
                  </a:schemeClr>
                </a:solidFill>
              </a:rPr>
              <a:t>2023 Program Overview</a:t>
            </a:r>
          </a:p>
        </p:txBody>
      </p:sp>
    </p:spTree>
    <p:extLst>
      <p:ext uri="{BB962C8B-B14F-4D97-AF65-F5344CB8AC3E}">
        <p14:creationId xmlns:p14="http://schemas.microsoft.com/office/powerpoint/2010/main" val="191714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BA704-B0EB-4654-8AEA-3326C7A3BAEB}"/>
              </a:ext>
            </a:extLst>
          </p:cNvPr>
          <p:cNvSpPr>
            <a:spLocks noGrp="1"/>
          </p:cNvSpPr>
          <p:nvPr>
            <p:ph type="title"/>
          </p:nvPr>
        </p:nvSpPr>
        <p:spPr>
          <a:xfrm>
            <a:off x="1097280" y="286603"/>
            <a:ext cx="10058400" cy="978175"/>
          </a:xfrm>
        </p:spPr>
        <p:txBody>
          <a:bodyPr/>
          <a:lstStyle/>
          <a:p>
            <a:r>
              <a:rPr lang="en-US" b="1" dirty="0">
                <a:solidFill>
                  <a:schemeClr val="accent2">
                    <a:lumMod val="75000"/>
                  </a:schemeClr>
                </a:solidFill>
              </a:rPr>
              <a:t>Supportive Services continued</a:t>
            </a:r>
          </a:p>
        </p:txBody>
      </p:sp>
      <p:sp>
        <p:nvSpPr>
          <p:cNvPr id="3" name="Content Placeholder 2">
            <a:extLst>
              <a:ext uri="{FF2B5EF4-FFF2-40B4-BE49-F238E27FC236}">
                <a16:creationId xmlns:a16="http://schemas.microsoft.com/office/drawing/2014/main" id="{24C8631E-A0A6-4E1B-9176-98A51FE14C81}"/>
              </a:ext>
            </a:extLst>
          </p:cNvPr>
          <p:cNvSpPr>
            <a:spLocks noGrp="1"/>
          </p:cNvSpPr>
          <p:nvPr>
            <p:ph idx="1"/>
          </p:nvPr>
        </p:nvSpPr>
        <p:spPr>
          <a:xfrm>
            <a:off x="1097280" y="1933539"/>
            <a:ext cx="10058400" cy="4374793"/>
          </a:xfrm>
        </p:spPr>
        <p:txBody>
          <a:bodyPr>
            <a:normAutofit fontScale="85000" lnSpcReduction="10000"/>
          </a:bodyPr>
          <a:lstStyle/>
          <a:p>
            <a:pPr marL="0" marR="0" lvl="0" indent="0">
              <a:lnSpc>
                <a:spcPct val="120000"/>
              </a:lnSpc>
              <a:spcBef>
                <a:spcPts val="0"/>
              </a:spcBef>
              <a:spcAft>
                <a:spcPts val="0"/>
              </a:spcAft>
              <a:buNone/>
              <a:tabLst>
                <a:tab pos="381000" algn="l"/>
              </a:tabLst>
            </a:pPr>
            <a:r>
              <a:rPr lang="en-US" b="1" u="sng" dirty="0">
                <a:solidFill>
                  <a:schemeClr val="accent2">
                    <a:lumMod val="75000"/>
                  </a:schemeClr>
                </a:solidFill>
                <a:cs typeface="Arial" panose="020B0604020202020204" pitchFamily="34" charset="0"/>
              </a:rPr>
              <a:t>Employment Readiness Program</a:t>
            </a:r>
            <a:r>
              <a:rPr lang="en-US" b="1" dirty="0">
                <a:solidFill>
                  <a:schemeClr val="accent2">
                    <a:lumMod val="75000"/>
                  </a:schemeClr>
                </a:solidFill>
                <a:cs typeface="Arial" panose="020B0604020202020204" pitchFamily="34" charset="0"/>
              </a:rPr>
              <a:t>: </a:t>
            </a:r>
            <a:r>
              <a:rPr lang="en-US" sz="2000" dirty="0">
                <a:solidFill>
                  <a:srgbClr val="404040"/>
                </a:solidFill>
                <a:effectLst/>
                <a:ea typeface="Calibri" panose="020F0502020204030204" pitchFamily="34" charset="0"/>
                <a:cs typeface="Arial" panose="020B0604020202020204" pitchFamily="34" charset="0"/>
              </a:rPr>
              <a:t>Employment search strategies; networking; proper job search appearance and attire Application completion; including conviction response; review individual applications and address needs. Resume building/maintenance; build individual resumes for participants to take with them. Interview skills; including conviction response and mock interviews. Employment retention skills; performance, communication, conflict in workplace. Educate participants on Work Opportunity Tax Credits (WOTC) and Fidelity Bond information; including ways to market themselves in their job search. Participants submit a job search plan for approval. Job seekers must actively job seek. </a:t>
            </a:r>
          </a:p>
          <a:p>
            <a:pPr marL="0" marR="0" lvl="0" indent="0">
              <a:lnSpc>
                <a:spcPct val="120000"/>
              </a:lnSpc>
              <a:spcBef>
                <a:spcPts val="0"/>
              </a:spcBef>
              <a:spcAft>
                <a:spcPts val="0"/>
              </a:spcAft>
              <a:buNone/>
              <a:tabLst>
                <a:tab pos="381000" algn="l"/>
              </a:tabLst>
            </a:pPr>
            <a:r>
              <a:rPr lang="en-US" sz="2000" dirty="0">
                <a:solidFill>
                  <a:srgbClr val="404040"/>
                </a:solidFill>
                <a:effectLst/>
                <a:ea typeface="Calibri" panose="020F0502020204030204" pitchFamily="34" charset="0"/>
                <a:cs typeface="Arial" panose="020B0604020202020204" pitchFamily="34" charset="0"/>
              </a:rPr>
              <a:t>At the end of each week participants turn in their daily plan with outcomes recorded. Staff maintain accountability and verify productivity via, participant calls while job seeking, random surveillance in the community and follow up calls to employers.  </a:t>
            </a:r>
          </a:p>
          <a:p>
            <a:pPr marL="0" marR="0" lvl="0" indent="0">
              <a:lnSpc>
                <a:spcPct val="120000"/>
              </a:lnSpc>
              <a:spcBef>
                <a:spcPts val="0"/>
              </a:spcBef>
              <a:spcAft>
                <a:spcPts val="0"/>
              </a:spcAft>
              <a:buNone/>
              <a:tabLst>
                <a:tab pos="381000" algn="l"/>
              </a:tabLst>
            </a:pPr>
            <a:r>
              <a:rPr lang="en-US" sz="2000" dirty="0">
                <a:solidFill>
                  <a:srgbClr val="404040"/>
                </a:solidFill>
                <a:effectLst/>
                <a:ea typeface="Calibri" panose="020F0502020204030204" pitchFamily="34" charset="0"/>
                <a:cs typeface="Arial" panose="020B0604020202020204" pitchFamily="34" charset="0"/>
              </a:rPr>
              <a:t>Staff share information regarding actively hiring businesses, maintain a list of felon friendly businesses, and make referrals. </a:t>
            </a:r>
          </a:p>
          <a:p>
            <a:pPr marL="0" marR="0" lvl="0" indent="0">
              <a:lnSpc>
                <a:spcPct val="120000"/>
              </a:lnSpc>
              <a:spcBef>
                <a:spcPts val="0"/>
              </a:spcBef>
              <a:spcAft>
                <a:spcPts val="0"/>
              </a:spcAft>
              <a:buNone/>
              <a:tabLst>
                <a:tab pos="381000" algn="l"/>
              </a:tabLst>
            </a:pPr>
            <a:r>
              <a:rPr lang="en-US" sz="2000" dirty="0">
                <a:solidFill>
                  <a:srgbClr val="404040"/>
                </a:solidFill>
                <a:effectLst/>
                <a:ea typeface="Calibri" panose="020F0502020204030204" pitchFamily="34" charset="0"/>
                <a:cs typeface="Arial" panose="020B0604020202020204" pitchFamily="34" charset="0"/>
              </a:rPr>
              <a:t>Computers and phones are available for participants to complete on-line applications and make follow-up calls. </a:t>
            </a:r>
          </a:p>
          <a:p>
            <a:endParaRPr lang="en-US" dirty="0"/>
          </a:p>
        </p:txBody>
      </p:sp>
      <p:sp>
        <p:nvSpPr>
          <p:cNvPr id="4" name="Footer Placeholder 3">
            <a:extLst>
              <a:ext uri="{FF2B5EF4-FFF2-40B4-BE49-F238E27FC236}">
                <a16:creationId xmlns:a16="http://schemas.microsoft.com/office/drawing/2014/main" id="{A92B9B86-43F0-4327-85A0-2E7AB9AA4FAD}"/>
              </a:ext>
            </a:extLst>
          </p:cNvPr>
          <p:cNvSpPr>
            <a:spLocks noGrp="1"/>
          </p:cNvSpPr>
          <p:nvPr>
            <p:ph type="ftr" sz="quarter" idx="11"/>
          </p:nvPr>
        </p:nvSpPr>
        <p:spPr>
          <a:xfrm>
            <a:off x="39042" y="6427166"/>
            <a:ext cx="6818262" cy="365125"/>
          </a:xfrm>
        </p:spPr>
        <p:txBody>
          <a:bodyPr/>
          <a:lstStyle/>
          <a:p>
            <a:r>
              <a:rPr lang="en-US" sz="1000" dirty="0">
                <a:solidFill>
                  <a:schemeClr val="accent1">
                    <a:lumMod val="75000"/>
                  </a:schemeClr>
                </a:solidFill>
              </a:rPr>
              <a:t>2023 Program Overview</a:t>
            </a:r>
          </a:p>
        </p:txBody>
      </p:sp>
    </p:spTree>
    <p:extLst>
      <p:ext uri="{BB962C8B-B14F-4D97-AF65-F5344CB8AC3E}">
        <p14:creationId xmlns:p14="http://schemas.microsoft.com/office/powerpoint/2010/main" val="941395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894AA-4549-E889-8970-580D7D696FEF}"/>
              </a:ext>
            </a:extLst>
          </p:cNvPr>
          <p:cNvSpPr>
            <a:spLocks noGrp="1"/>
          </p:cNvSpPr>
          <p:nvPr>
            <p:ph type="title"/>
          </p:nvPr>
        </p:nvSpPr>
        <p:spPr>
          <a:xfrm>
            <a:off x="1097280" y="659714"/>
            <a:ext cx="10058400" cy="773076"/>
          </a:xfrm>
        </p:spPr>
        <p:txBody>
          <a:bodyPr/>
          <a:lstStyle/>
          <a:p>
            <a:pPr algn="ctr"/>
            <a:r>
              <a:rPr lang="en-US" b="1" dirty="0">
                <a:solidFill>
                  <a:schemeClr val="accent2">
                    <a:lumMod val="75000"/>
                  </a:schemeClr>
                </a:solidFill>
              </a:rPr>
              <a:t>Whitko Career Academy</a:t>
            </a:r>
          </a:p>
        </p:txBody>
      </p:sp>
      <p:sp>
        <p:nvSpPr>
          <p:cNvPr id="3" name="Content Placeholder 2">
            <a:extLst>
              <a:ext uri="{FF2B5EF4-FFF2-40B4-BE49-F238E27FC236}">
                <a16:creationId xmlns:a16="http://schemas.microsoft.com/office/drawing/2014/main" id="{86950EBB-E6DA-B629-7393-9E4D8C66BD74}"/>
              </a:ext>
            </a:extLst>
          </p:cNvPr>
          <p:cNvSpPr>
            <a:spLocks noGrp="1"/>
          </p:cNvSpPr>
          <p:nvPr>
            <p:ph idx="1"/>
          </p:nvPr>
        </p:nvSpPr>
        <p:spPr/>
        <p:txBody>
          <a:bodyPr/>
          <a:lstStyle/>
          <a:p>
            <a:r>
              <a:rPr lang="en-US" dirty="0"/>
              <a:t>During 2023 program participants had the opportunity to participate in CNC, </a:t>
            </a:r>
          </a:p>
          <a:p>
            <a:r>
              <a:rPr lang="en-US" dirty="0"/>
              <a:t>Welding, and Business classes.  Participants are transported to and from class</a:t>
            </a:r>
          </a:p>
          <a:p>
            <a:r>
              <a:rPr lang="en-US" dirty="0"/>
              <a:t>in a van purchased through a grant administered by the Whitley County </a:t>
            </a:r>
          </a:p>
          <a:p>
            <a:r>
              <a:rPr lang="en-US" dirty="0"/>
              <a:t>Community Foundation driven by Community Corrections Staff.  </a:t>
            </a:r>
          </a:p>
          <a:p>
            <a:endParaRPr lang="en-US" dirty="0"/>
          </a:p>
          <a:p>
            <a:r>
              <a:rPr lang="en-US" dirty="0"/>
              <a:t>Assistance for tuition and class supplies is also provided through these funding sources as well as Drug-free Indiana.  </a:t>
            </a:r>
          </a:p>
        </p:txBody>
      </p:sp>
      <p:sp>
        <p:nvSpPr>
          <p:cNvPr id="4" name="Footer Placeholder 3">
            <a:extLst>
              <a:ext uri="{FF2B5EF4-FFF2-40B4-BE49-F238E27FC236}">
                <a16:creationId xmlns:a16="http://schemas.microsoft.com/office/drawing/2014/main" id="{D3B86744-0A94-5BB4-60CD-0682AC599914}"/>
              </a:ext>
            </a:extLst>
          </p:cNvPr>
          <p:cNvSpPr>
            <a:spLocks noGrp="1"/>
          </p:cNvSpPr>
          <p:nvPr>
            <p:ph type="ftr" sz="quarter" idx="11"/>
          </p:nvPr>
        </p:nvSpPr>
        <p:spPr>
          <a:xfrm>
            <a:off x="18493" y="6492875"/>
            <a:ext cx="6818262" cy="365125"/>
          </a:xfrm>
        </p:spPr>
        <p:txBody>
          <a:bodyPr/>
          <a:lstStyle/>
          <a:p>
            <a:r>
              <a:rPr lang="en-US" sz="1000" dirty="0">
                <a:solidFill>
                  <a:schemeClr val="accent1">
                    <a:lumMod val="75000"/>
                  </a:schemeClr>
                </a:solidFill>
              </a:rPr>
              <a:t>2023 Program Overview</a:t>
            </a:r>
          </a:p>
        </p:txBody>
      </p:sp>
      <p:pic>
        <p:nvPicPr>
          <p:cNvPr id="2050" name="Picture 2" descr="whitko career academy from whitko.org">
            <a:extLst>
              <a:ext uri="{FF2B5EF4-FFF2-40B4-BE49-F238E27FC236}">
                <a16:creationId xmlns:a16="http://schemas.microsoft.com/office/drawing/2014/main" id="{640513B0-036C-85DF-3B2B-1C0D087A03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4415" y="2219885"/>
            <a:ext cx="1321174" cy="1321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228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33596-DC97-DFFB-0E16-2ED2F1050E60}"/>
              </a:ext>
            </a:extLst>
          </p:cNvPr>
          <p:cNvSpPr>
            <a:spLocks noGrp="1"/>
          </p:cNvSpPr>
          <p:nvPr>
            <p:ph type="title"/>
          </p:nvPr>
        </p:nvSpPr>
        <p:spPr>
          <a:xfrm>
            <a:off x="1097280" y="286603"/>
            <a:ext cx="10058400" cy="1450757"/>
          </a:xfrm>
        </p:spPr>
        <p:txBody>
          <a:bodyPr anchor="b">
            <a:normAutofit/>
          </a:bodyPr>
          <a:lstStyle/>
          <a:p>
            <a:pPr algn="ctr"/>
            <a:r>
              <a:rPr lang="en-US" sz="3200" b="1" dirty="0">
                <a:solidFill>
                  <a:schemeClr val="accent2">
                    <a:lumMod val="75000"/>
                  </a:schemeClr>
                </a:solidFill>
              </a:rPr>
              <a:t>Supportive Service Support Dog: Journey </a:t>
            </a:r>
            <a:br>
              <a:rPr lang="en-US" sz="3200" b="1" dirty="0">
                <a:solidFill>
                  <a:schemeClr val="accent2">
                    <a:lumMod val="75000"/>
                  </a:schemeClr>
                </a:solidFill>
              </a:rPr>
            </a:br>
            <a:r>
              <a:rPr lang="en-US" sz="3200" b="1" dirty="0">
                <a:solidFill>
                  <a:schemeClr val="accent2">
                    <a:lumMod val="75000"/>
                  </a:schemeClr>
                </a:solidFill>
              </a:rPr>
              <a:t>Handlers: Amy Motter and Julie Jensen-Kelley</a:t>
            </a:r>
          </a:p>
        </p:txBody>
      </p:sp>
      <p:pic>
        <p:nvPicPr>
          <p:cNvPr id="6" name="Picture 5">
            <a:extLst>
              <a:ext uri="{FF2B5EF4-FFF2-40B4-BE49-F238E27FC236}">
                <a16:creationId xmlns:a16="http://schemas.microsoft.com/office/drawing/2014/main" id="{FECBC08E-CC39-7130-51EB-2D5C2A73DCA4}"/>
              </a:ext>
            </a:extLst>
          </p:cNvPr>
          <p:cNvPicPr>
            <a:picLocks noChangeAspect="1"/>
          </p:cNvPicPr>
          <p:nvPr/>
        </p:nvPicPr>
        <p:blipFill>
          <a:blip r:embed="rId2"/>
          <a:stretch>
            <a:fillRect/>
          </a:stretch>
        </p:blipFill>
        <p:spPr>
          <a:xfrm>
            <a:off x="2160201" y="2120900"/>
            <a:ext cx="2513893" cy="3748193"/>
          </a:xfrm>
          <a:prstGeom prst="rect">
            <a:avLst/>
          </a:prstGeom>
          <a:noFill/>
        </p:spPr>
      </p:pic>
      <p:sp>
        <p:nvSpPr>
          <p:cNvPr id="11" name="Content Placeholder 3">
            <a:extLst>
              <a:ext uri="{FF2B5EF4-FFF2-40B4-BE49-F238E27FC236}">
                <a16:creationId xmlns:a16="http://schemas.microsoft.com/office/drawing/2014/main" id="{132F4649-6995-ACDC-5E4D-8EF3F9722888}"/>
              </a:ext>
            </a:extLst>
          </p:cNvPr>
          <p:cNvSpPr>
            <a:spLocks noGrp="1"/>
          </p:cNvSpPr>
          <p:nvPr>
            <p:ph sz="half" idx="2"/>
          </p:nvPr>
        </p:nvSpPr>
        <p:spPr>
          <a:xfrm>
            <a:off x="5956419" y="2120900"/>
            <a:ext cx="5199261" cy="4032072"/>
          </a:xfrm>
        </p:spPr>
        <p:txBody>
          <a:bodyPr>
            <a:normAutofit fontScale="92500" lnSpcReduction="20000"/>
          </a:bodyPr>
          <a:lstStyle/>
          <a:p>
            <a:pPr marL="0" marR="0">
              <a:lnSpc>
                <a:spcPct val="107000"/>
              </a:lnSpc>
              <a:spcBef>
                <a:spcPts val="0"/>
              </a:spcBef>
              <a:spcAft>
                <a:spcPts val="800"/>
              </a:spcAft>
            </a:pPr>
            <a:r>
              <a:rPr lang="en-US" sz="1800" u="sng"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Journey’s Victim Services</a:t>
            </a:r>
            <a:r>
              <a:rPr lang="en-US" sz="18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a:t>
            </a:r>
          </a:p>
          <a:p>
            <a:pPr marL="0" marR="0">
              <a:lnSpc>
                <a:spcPct val="107000"/>
              </a:lnSpc>
              <a:spcBef>
                <a:spcPts val="0"/>
              </a:spcBef>
              <a:spcAft>
                <a:spcPts val="800"/>
              </a:spcAft>
            </a:pPr>
            <a:r>
              <a:rPr lang="en-US" sz="18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Jan 10, 2023</a:t>
            </a:r>
          </a:p>
          <a:p>
            <a:pPr marL="0" marR="0">
              <a:lnSpc>
                <a:spcPct val="107000"/>
              </a:lnSpc>
              <a:spcBef>
                <a:spcPts val="0"/>
              </a:spcBef>
              <a:spcAft>
                <a:spcPts val="800"/>
              </a:spcAft>
            </a:pPr>
            <a:r>
              <a:rPr lang="en-US" sz="18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Jan 11, 2023</a:t>
            </a:r>
          </a:p>
          <a:p>
            <a:pPr marL="0" marR="0">
              <a:lnSpc>
                <a:spcPct val="107000"/>
              </a:lnSpc>
              <a:spcBef>
                <a:spcPts val="0"/>
              </a:spcBef>
              <a:spcAft>
                <a:spcPts val="800"/>
              </a:spcAft>
            </a:pPr>
            <a:r>
              <a:rPr lang="en-US" sz="18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Feb 24, 2023</a:t>
            </a:r>
          </a:p>
          <a:p>
            <a:pPr marL="0" marR="0">
              <a:lnSpc>
                <a:spcPct val="107000"/>
              </a:lnSpc>
              <a:spcBef>
                <a:spcPts val="0"/>
              </a:spcBef>
              <a:spcAft>
                <a:spcPts val="800"/>
              </a:spcAft>
            </a:pPr>
            <a:r>
              <a:rPr lang="en-US" sz="18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June 28, 2023</a:t>
            </a:r>
          </a:p>
          <a:p>
            <a:pPr marL="0" marR="0">
              <a:lnSpc>
                <a:spcPct val="107000"/>
              </a:lnSpc>
              <a:spcBef>
                <a:spcPts val="0"/>
              </a:spcBef>
              <a:spcAft>
                <a:spcPts val="800"/>
              </a:spcAft>
            </a:pPr>
            <a:r>
              <a:rPr lang="en-US" sz="18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July 26, 2023</a:t>
            </a:r>
          </a:p>
          <a:p>
            <a:pPr marL="0" marR="0">
              <a:lnSpc>
                <a:spcPct val="107000"/>
              </a:lnSpc>
              <a:spcBef>
                <a:spcPts val="0"/>
              </a:spcBef>
              <a:spcAft>
                <a:spcPts val="800"/>
              </a:spcAft>
            </a:pPr>
            <a:r>
              <a:rPr lang="en-US" sz="18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Aug 30, 2023</a:t>
            </a:r>
          </a:p>
          <a:p>
            <a:pPr marL="0" marR="0">
              <a:lnSpc>
                <a:spcPct val="107000"/>
              </a:lnSpc>
              <a:spcBef>
                <a:spcPts val="0"/>
              </a:spcBef>
              <a:spcAft>
                <a:spcPts val="800"/>
              </a:spcAft>
            </a:pPr>
            <a:r>
              <a:rPr lang="en-US" sz="18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Sept 12, 2023</a:t>
            </a:r>
          </a:p>
          <a:p>
            <a:pPr marL="0" marR="0">
              <a:lnSpc>
                <a:spcPct val="107000"/>
              </a:lnSpc>
              <a:spcBef>
                <a:spcPts val="0"/>
              </a:spcBef>
              <a:spcAft>
                <a:spcPts val="800"/>
              </a:spcAft>
            </a:pPr>
            <a:r>
              <a:rPr lang="en-US" sz="18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Nov 27, 2023</a:t>
            </a:r>
          </a:p>
          <a:p>
            <a:pPr marL="0" marR="0">
              <a:lnSpc>
                <a:spcPct val="107000"/>
              </a:lnSpc>
              <a:spcBef>
                <a:spcPts val="0"/>
              </a:spcBef>
              <a:spcAft>
                <a:spcPts val="800"/>
              </a:spcAft>
            </a:pPr>
            <a:r>
              <a:rPr lang="en-US" sz="18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Dec 15, 2023</a:t>
            </a:r>
          </a:p>
          <a:p>
            <a:pPr marL="0" marR="0">
              <a:lnSpc>
                <a:spcPct val="107000"/>
              </a:lnSpc>
              <a:spcBef>
                <a:spcPts val="0"/>
              </a:spcBef>
              <a:spcAft>
                <a:spcPts val="800"/>
              </a:spcAft>
            </a:pPr>
            <a:r>
              <a:rPr lang="en-US" sz="18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*Victim meetings would last between one to three hours at the Whitley County Prosecutor’s Office.</a:t>
            </a:r>
          </a:p>
          <a:p>
            <a:endParaRPr lang="en-US" dirty="0"/>
          </a:p>
        </p:txBody>
      </p:sp>
      <p:sp>
        <p:nvSpPr>
          <p:cNvPr id="4" name="Footer Placeholder 3">
            <a:extLst>
              <a:ext uri="{FF2B5EF4-FFF2-40B4-BE49-F238E27FC236}">
                <a16:creationId xmlns:a16="http://schemas.microsoft.com/office/drawing/2014/main" id="{0F976CE6-B988-E2E1-2A6A-7A2E18704A66}"/>
              </a:ext>
            </a:extLst>
          </p:cNvPr>
          <p:cNvSpPr>
            <a:spLocks noGrp="1"/>
          </p:cNvSpPr>
          <p:nvPr>
            <p:ph type="ftr" sz="quarter" idx="11"/>
          </p:nvPr>
        </p:nvSpPr>
        <p:spPr>
          <a:xfrm>
            <a:off x="0" y="6492875"/>
            <a:ext cx="6818262" cy="365125"/>
          </a:xfrm>
        </p:spPr>
        <p:txBody>
          <a:bodyPr anchor="ctr">
            <a:normAutofit/>
          </a:bodyPr>
          <a:lstStyle/>
          <a:p>
            <a:pPr>
              <a:spcAft>
                <a:spcPts val="600"/>
              </a:spcAft>
            </a:pPr>
            <a:r>
              <a:rPr lang="en-US" sz="1000" dirty="0">
                <a:solidFill>
                  <a:schemeClr val="accent1">
                    <a:lumMod val="75000"/>
                  </a:schemeClr>
                </a:solidFill>
              </a:rPr>
              <a:t>2023 Program Overview</a:t>
            </a:r>
          </a:p>
        </p:txBody>
      </p:sp>
    </p:spTree>
    <p:extLst>
      <p:ext uri="{BB962C8B-B14F-4D97-AF65-F5344CB8AC3E}">
        <p14:creationId xmlns:p14="http://schemas.microsoft.com/office/powerpoint/2010/main" val="2186708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9404C-252F-13D2-EABE-4E4B92EF6F7C}"/>
              </a:ext>
            </a:extLst>
          </p:cNvPr>
          <p:cNvSpPr>
            <a:spLocks noGrp="1"/>
          </p:cNvSpPr>
          <p:nvPr>
            <p:ph type="title"/>
          </p:nvPr>
        </p:nvSpPr>
        <p:spPr>
          <a:xfrm>
            <a:off x="1146596" y="495714"/>
            <a:ext cx="10058400" cy="986385"/>
          </a:xfrm>
        </p:spPr>
        <p:txBody>
          <a:bodyPr>
            <a:normAutofit fontScale="90000"/>
          </a:bodyPr>
          <a:lstStyle/>
          <a:p>
            <a:r>
              <a:rPr lang="en-US" b="1" dirty="0">
                <a:solidFill>
                  <a:schemeClr val="accent2">
                    <a:lumMod val="75000"/>
                  </a:schemeClr>
                </a:solidFill>
              </a:rPr>
              <a:t>Supportive Service: Support Dog</a:t>
            </a:r>
          </a:p>
        </p:txBody>
      </p:sp>
      <p:sp>
        <p:nvSpPr>
          <p:cNvPr id="3" name="Content Placeholder 2">
            <a:extLst>
              <a:ext uri="{FF2B5EF4-FFF2-40B4-BE49-F238E27FC236}">
                <a16:creationId xmlns:a16="http://schemas.microsoft.com/office/drawing/2014/main" id="{987FA1E2-734E-9541-0816-9D98137CCD0E}"/>
              </a:ext>
            </a:extLst>
          </p:cNvPr>
          <p:cNvSpPr>
            <a:spLocks noGrp="1"/>
          </p:cNvSpPr>
          <p:nvPr>
            <p:ph sz="half" idx="1"/>
          </p:nvPr>
        </p:nvSpPr>
        <p:spPr>
          <a:xfrm>
            <a:off x="1146596" y="2120899"/>
            <a:ext cx="2138979" cy="4074417"/>
          </a:xfrm>
        </p:spPr>
        <p:txBody>
          <a:bodyPr>
            <a:normAutofit fontScale="25000" lnSpcReduction="20000"/>
          </a:bodyPr>
          <a:lstStyle/>
          <a:p>
            <a:pPr marL="0" marR="0" indent="0" algn="ctr">
              <a:lnSpc>
                <a:spcPct val="107000"/>
              </a:lnSpc>
              <a:spcBef>
                <a:spcPts val="0"/>
              </a:spcBef>
              <a:spcAft>
                <a:spcPts val="800"/>
              </a:spcAft>
              <a:buNone/>
            </a:pPr>
            <a:r>
              <a:rPr lang="en-US" sz="6400" b="1" u="sng" kern="100" dirty="0">
                <a:solidFill>
                  <a:schemeClr val="accent2">
                    <a:lumMod val="75000"/>
                  </a:schemeClr>
                </a:solidFill>
                <a:effectLst/>
                <a:ea typeface="Aptos" panose="020B0004020202020204" pitchFamily="34" charset="0"/>
                <a:cs typeface="Times New Roman" panose="02020603050405020304" pitchFamily="18" charset="0"/>
              </a:rPr>
              <a:t>Trauma MRT Classes with the JCAP</a:t>
            </a:r>
            <a:r>
              <a:rPr lang="en-US" sz="6400" b="1" kern="100" dirty="0">
                <a:solidFill>
                  <a:schemeClr val="accent2">
                    <a:lumMod val="75000"/>
                  </a:schemeClr>
                </a:solidFill>
                <a:effectLst/>
                <a:ea typeface="Aptos" panose="020B0004020202020204" pitchFamily="34" charset="0"/>
                <a:cs typeface="Times New Roman" panose="02020603050405020304" pitchFamily="18" charset="0"/>
              </a:rPr>
              <a:t> – </a:t>
            </a:r>
          </a:p>
          <a:p>
            <a:pPr marL="0" marR="0" algn="ctr">
              <a:lnSpc>
                <a:spcPct val="107000"/>
              </a:lnSpc>
              <a:spcBef>
                <a:spcPts val="0"/>
              </a:spcBef>
              <a:spcAft>
                <a:spcPts val="800"/>
              </a:spcAft>
            </a:pPr>
            <a:r>
              <a:rPr lang="en-US" sz="6400" b="1" kern="100" dirty="0">
                <a:solidFill>
                  <a:schemeClr val="accent2">
                    <a:lumMod val="75000"/>
                  </a:schemeClr>
                </a:solidFill>
                <a:effectLst/>
                <a:ea typeface="Aptos" panose="020B0004020202020204" pitchFamily="34" charset="0"/>
                <a:cs typeface="Times New Roman" panose="02020603050405020304" pitchFamily="18" charset="0"/>
              </a:rPr>
              <a:t>July 26, 2023</a:t>
            </a:r>
          </a:p>
          <a:p>
            <a:pPr marL="0" marR="0" algn="ctr">
              <a:lnSpc>
                <a:spcPct val="107000"/>
              </a:lnSpc>
              <a:spcBef>
                <a:spcPts val="0"/>
              </a:spcBef>
              <a:spcAft>
                <a:spcPts val="800"/>
              </a:spcAft>
            </a:pPr>
            <a:r>
              <a:rPr lang="en-US" sz="6400" b="1" kern="100" dirty="0">
                <a:solidFill>
                  <a:schemeClr val="accent2">
                    <a:lumMod val="75000"/>
                  </a:schemeClr>
                </a:solidFill>
                <a:effectLst/>
                <a:ea typeface="Aptos" panose="020B0004020202020204" pitchFamily="34" charset="0"/>
                <a:cs typeface="Times New Roman" panose="02020603050405020304" pitchFamily="18" charset="0"/>
              </a:rPr>
              <a:t>Aug 2, 2023</a:t>
            </a:r>
          </a:p>
          <a:p>
            <a:pPr marL="0" marR="0" algn="ctr">
              <a:lnSpc>
                <a:spcPct val="107000"/>
              </a:lnSpc>
              <a:spcBef>
                <a:spcPts val="0"/>
              </a:spcBef>
              <a:spcAft>
                <a:spcPts val="800"/>
              </a:spcAft>
            </a:pPr>
            <a:r>
              <a:rPr lang="en-US" sz="6400" b="1" kern="100" dirty="0">
                <a:solidFill>
                  <a:schemeClr val="accent2">
                    <a:lumMod val="75000"/>
                  </a:schemeClr>
                </a:solidFill>
                <a:effectLst/>
                <a:ea typeface="Aptos" panose="020B0004020202020204" pitchFamily="34" charset="0"/>
                <a:cs typeface="Times New Roman" panose="02020603050405020304" pitchFamily="18" charset="0"/>
              </a:rPr>
              <a:t>Aug 9, 2023</a:t>
            </a:r>
          </a:p>
          <a:p>
            <a:pPr marL="0" marR="0" algn="ctr">
              <a:lnSpc>
                <a:spcPct val="107000"/>
              </a:lnSpc>
              <a:spcBef>
                <a:spcPts val="0"/>
              </a:spcBef>
              <a:spcAft>
                <a:spcPts val="800"/>
              </a:spcAft>
            </a:pPr>
            <a:r>
              <a:rPr lang="en-US" sz="6400" b="1" kern="100" dirty="0">
                <a:solidFill>
                  <a:schemeClr val="accent2">
                    <a:lumMod val="75000"/>
                  </a:schemeClr>
                </a:solidFill>
                <a:effectLst/>
                <a:ea typeface="Aptos" panose="020B0004020202020204" pitchFamily="34" charset="0"/>
                <a:cs typeface="Times New Roman" panose="02020603050405020304" pitchFamily="18" charset="0"/>
              </a:rPr>
              <a:t>Aug 16, 2023</a:t>
            </a:r>
          </a:p>
          <a:p>
            <a:pPr marL="0" marR="0" algn="ctr">
              <a:lnSpc>
                <a:spcPct val="107000"/>
              </a:lnSpc>
              <a:spcBef>
                <a:spcPts val="0"/>
              </a:spcBef>
              <a:spcAft>
                <a:spcPts val="800"/>
              </a:spcAft>
            </a:pPr>
            <a:r>
              <a:rPr lang="en-US" sz="6400" b="1" kern="100" dirty="0">
                <a:solidFill>
                  <a:schemeClr val="accent2">
                    <a:lumMod val="75000"/>
                  </a:schemeClr>
                </a:solidFill>
                <a:effectLst/>
                <a:ea typeface="Aptos" panose="020B0004020202020204" pitchFamily="34" charset="0"/>
                <a:cs typeface="Times New Roman" panose="02020603050405020304" pitchFamily="18" charset="0"/>
              </a:rPr>
              <a:t>Sept 13, 2023</a:t>
            </a:r>
          </a:p>
          <a:p>
            <a:pPr marL="0" marR="0" algn="ctr">
              <a:lnSpc>
                <a:spcPct val="107000"/>
              </a:lnSpc>
              <a:spcBef>
                <a:spcPts val="0"/>
              </a:spcBef>
              <a:spcAft>
                <a:spcPts val="800"/>
              </a:spcAft>
            </a:pPr>
            <a:r>
              <a:rPr lang="en-US" sz="6400" b="1" kern="100" dirty="0">
                <a:solidFill>
                  <a:schemeClr val="accent2">
                    <a:lumMod val="75000"/>
                  </a:schemeClr>
                </a:solidFill>
                <a:effectLst/>
                <a:ea typeface="Aptos" panose="020B0004020202020204" pitchFamily="34" charset="0"/>
                <a:cs typeface="Times New Roman" panose="02020603050405020304" pitchFamily="18" charset="0"/>
              </a:rPr>
              <a:t>Sept 27, 2023</a:t>
            </a:r>
          </a:p>
          <a:p>
            <a:pPr marL="0" marR="0" algn="ctr">
              <a:lnSpc>
                <a:spcPct val="107000"/>
              </a:lnSpc>
              <a:spcBef>
                <a:spcPts val="0"/>
              </a:spcBef>
              <a:spcAft>
                <a:spcPts val="800"/>
              </a:spcAft>
            </a:pPr>
            <a:r>
              <a:rPr lang="en-US" sz="6400" b="1" kern="100" dirty="0">
                <a:solidFill>
                  <a:schemeClr val="accent2">
                    <a:lumMod val="75000"/>
                  </a:schemeClr>
                </a:solidFill>
                <a:effectLst/>
                <a:ea typeface="Aptos" panose="020B0004020202020204" pitchFamily="34" charset="0"/>
                <a:cs typeface="Times New Roman" panose="02020603050405020304" pitchFamily="18" charset="0"/>
              </a:rPr>
              <a:t>Oct 4, 2023</a:t>
            </a:r>
          </a:p>
          <a:p>
            <a:pPr marL="0" marR="0" algn="ctr">
              <a:lnSpc>
                <a:spcPct val="107000"/>
              </a:lnSpc>
              <a:spcBef>
                <a:spcPts val="0"/>
              </a:spcBef>
              <a:spcAft>
                <a:spcPts val="800"/>
              </a:spcAft>
            </a:pPr>
            <a:r>
              <a:rPr lang="en-US" sz="6400" b="1" kern="100" dirty="0">
                <a:solidFill>
                  <a:schemeClr val="accent2">
                    <a:lumMod val="75000"/>
                  </a:schemeClr>
                </a:solidFill>
                <a:effectLst/>
                <a:ea typeface="Aptos" panose="020B0004020202020204" pitchFamily="34" charset="0"/>
                <a:cs typeface="Times New Roman" panose="02020603050405020304" pitchFamily="18" charset="0"/>
              </a:rPr>
              <a:t>Oct 11, 2023</a:t>
            </a:r>
          </a:p>
          <a:p>
            <a:pPr marL="0" algn="ctr">
              <a:lnSpc>
                <a:spcPct val="107000"/>
              </a:lnSpc>
              <a:spcBef>
                <a:spcPts val="0"/>
              </a:spcBef>
              <a:spcAft>
                <a:spcPts val="800"/>
              </a:spcAft>
            </a:pPr>
            <a:endParaRPr lang="en-US" sz="6400" b="1" i="1" kern="100" dirty="0">
              <a:solidFill>
                <a:schemeClr val="accent2">
                  <a:lumMod val="75000"/>
                </a:schemeClr>
              </a:solidFill>
              <a:effectLst/>
              <a:ea typeface="Aptos" panose="020B0004020202020204" pitchFamily="34" charset="0"/>
              <a:cs typeface="Times New Roman" panose="02020603050405020304" pitchFamily="18" charset="0"/>
            </a:endParaRPr>
          </a:p>
          <a:p>
            <a:pPr marL="0" algn="ctr">
              <a:lnSpc>
                <a:spcPct val="107000"/>
              </a:lnSpc>
              <a:spcBef>
                <a:spcPts val="0"/>
              </a:spcBef>
              <a:spcAft>
                <a:spcPts val="800"/>
              </a:spcAft>
            </a:pPr>
            <a:r>
              <a:rPr lang="en-US" sz="6400" b="1" i="1" kern="100" dirty="0">
                <a:solidFill>
                  <a:schemeClr val="accent2">
                    <a:lumMod val="75000"/>
                  </a:schemeClr>
                </a:solidFill>
                <a:effectLst/>
                <a:ea typeface="Aptos" panose="020B0004020202020204" pitchFamily="34" charset="0"/>
                <a:cs typeface="Times New Roman" panose="02020603050405020304" pitchFamily="18" charset="0"/>
              </a:rPr>
              <a:t>(Each session was one hour in length)</a:t>
            </a:r>
          </a:p>
          <a:p>
            <a:pPr marL="0" marR="0" algn="ctr">
              <a:lnSpc>
                <a:spcPct val="107000"/>
              </a:lnSpc>
              <a:spcBef>
                <a:spcPts val="0"/>
              </a:spcBef>
              <a:spcAft>
                <a:spcPts val="800"/>
              </a:spcAft>
            </a:pPr>
            <a:endParaRPr lang="en-US" sz="6400" b="1" kern="100" dirty="0">
              <a:solidFill>
                <a:schemeClr val="accent2">
                  <a:lumMod val="75000"/>
                </a:schemeClr>
              </a:solidFill>
              <a:effectLst/>
              <a:ea typeface="Aptos" panose="020B0004020202020204" pitchFamily="34" charset="0"/>
              <a:cs typeface="Times New Roman" panose="02020603050405020304" pitchFamily="18" charset="0"/>
            </a:endParaRPr>
          </a:p>
          <a:p>
            <a:pPr algn="ctr"/>
            <a:endParaRPr lang="en-US" dirty="0"/>
          </a:p>
        </p:txBody>
      </p:sp>
      <p:sp>
        <p:nvSpPr>
          <p:cNvPr id="4" name="Content Placeholder 3">
            <a:extLst>
              <a:ext uri="{FF2B5EF4-FFF2-40B4-BE49-F238E27FC236}">
                <a16:creationId xmlns:a16="http://schemas.microsoft.com/office/drawing/2014/main" id="{B259083D-5994-736C-53D0-F77DB57367EF}"/>
              </a:ext>
            </a:extLst>
          </p:cNvPr>
          <p:cNvSpPr>
            <a:spLocks noGrp="1"/>
          </p:cNvSpPr>
          <p:nvPr>
            <p:ph sz="half" idx="2"/>
          </p:nvPr>
        </p:nvSpPr>
        <p:spPr>
          <a:xfrm>
            <a:off x="3468721" y="1888364"/>
            <a:ext cx="8167955" cy="4473922"/>
          </a:xfrm>
        </p:spPr>
        <p:txBody>
          <a:bodyPr>
            <a:noAutofit/>
          </a:bodyPr>
          <a:lstStyle/>
          <a:p>
            <a:pPr marL="0" marR="0">
              <a:lnSpc>
                <a:spcPct val="107000"/>
              </a:lnSpc>
              <a:spcBef>
                <a:spcPts val="0"/>
              </a:spcBef>
              <a:spcAft>
                <a:spcPts val="800"/>
              </a:spcAft>
            </a:pPr>
            <a:r>
              <a:rPr lang="en-US" sz="975" b="1" kern="100" dirty="0">
                <a:solidFill>
                  <a:schemeClr val="tx1"/>
                </a:solidFill>
                <a:effectLst/>
                <a:ea typeface="Aptos" panose="020B0004020202020204" pitchFamily="34" charset="0"/>
                <a:cs typeface="Times New Roman" panose="02020603050405020304" pitchFamily="18" charset="0"/>
              </a:rPr>
              <a:t>Handlers continued to work with Dr. Colleen Quinn, dog trainer at the beginning of 2023.  From June 7, 2023, to June 21, 2023, Journey returned to Fieldgate Farms for a refresher training course.  Upon her completion of the refresher course, she completed multiple certifications.  </a:t>
            </a:r>
          </a:p>
          <a:p>
            <a:pPr marL="0" marR="0">
              <a:lnSpc>
                <a:spcPct val="107000"/>
              </a:lnSpc>
              <a:spcBef>
                <a:spcPts val="0"/>
              </a:spcBef>
              <a:spcAft>
                <a:spcPts val="800"/>
              </a:spcAft>
            </a:pPr>
            <a:r>
              <a:rPr lang="en-US" sz="975" b="1" u="sng" kern="100" dirty="0">
                <a:solidFill>
                  <a:schemeClr val="accent2">
                    <a:lumMod val="75000"/>
                  </a:schemeClr>
                </a:solidFill>
                <a:effectLst/>
                <a:ea typeface="Aptos" panose="020B0004020202020204" pitchFamily="34" charset="0"/>
                <a:cs typeface="Times New Roman" panose="02020603050405020304" pitchFamily="18" charset="0"/>
              </a:rPr>
              <a:t>2023 Certifications</a:t>
            </a:r>
            <a:r>
              <a:rPr lang="en-US" sz="975" b="1" kern="100" dirty="0">
                <a:solidFill>
                  <a:schemeClr val="accent2">
                    <a:lumMod val="75000"/>
                  </a:schemeClr>
                </a:solidFill>
                <a:effectLst/>
                <a:ea typeface="Aptos" panose="020B0004020202020204" pitchFamily="34" charset="0"/>
                <a:cs typeface="Times New Roman" panose="02020603050405020304" pitchFamily="18" charset="0"/>
              </a:rPr>
              <a:t>:</a:t>
            </a:r>
          </a:p>
          <a:p>
            <a:pPr marL="0" marR="0">
              <a:lnSpc>
                <a:spcPct val="107000"/>
              </a:lnSpc>
              <a:spcBef>
                <a:spcPts val="0"/>
              </a:spcBef>
              <a:spcAft>
                <a:spcPts val="800"/>
              </a:spcAft>
            </a:pPr>
            <a:r>
              <a:rPr lang="en-US" sz="975" b="1" kern="100" dirty="0">
                <a:solidFill>
                  <a:schemeClr val="tx1"/>
                </a:solidFill>
                <a:effectLst/>
                <a:ea typeface="Aptos" panose="020B0004020202020204" pitchFamily="34" charset="0"/>
                <a:cs typeface="Times New Roman" panose="02020603050405020304" pitchFamily="18" charset="0"/>
              </a:rPr>
              <a:t>June of 2023, Journey received her AKC Canine Good Citizen Certification and the AKC Advanced Canine Good Citizen Certification.</a:t>
            </a:r>
          </a:p>
          <a:p>
            <a:pPr marL="0" marR="0">
              <a:lnSpc>
                <a:spcPct val="107000"/>
              </a:lnSpc>
              <a:spcBef>
                <a:spcPts val="0"/>
              </a:spcBef>
              <a:spcAft>
                <a:spcPts val="800"/>
              </a:spcAft>
            </a:pPr>
            <a:r>
              <a:rPr lang="en-US" sz="975" b="1" kern="100" dirty="0">
                <a:solidFill>
                  <a:schemeClr val="tx1"/>
                </a:solidFill>
                <a:effectLst/>
                <a:ea typeface="Aptos" panose="020B0004020202020204" pitchFamily="34" charset="0"/>
                <a:cs typeface="Times New Roman" panose="02020603050405020304" pitchFamily="18" charset="0"/>
              </a:rPr>
              <a:t>She completed her initial testing with Amy for the Alliance Therapy Dogs Certification on August 18, 2023.  She then completed her required three observations with Amy on September 26, 2023, October 1, 2023, and November 21, 2023. Her certification was completed on November 21</a:t>
            </a:r>
            <a:r>
              <a:rPr lang="en-US" sz="975" b="1" kern="100" baseline="30000" dirty="0">
                <a:solidFill>
                  <a:schemeClr val="tx1"/>
                </a:solidFill>
                <a:effectLst/>
                <a:ea typeface="Aptos" panose="020B0004020202020204" pitchFamily="34" charset="0"/>
                <a:cs typeface="Times New Roman" panose="02020603050405020304" pitchFamily="18" charset="0"/>
              </a:rPr>
              <a:t>st</a:t>
            </a:r>
            <a:r>
              <a:rPr lang="en-US" sz="975" b="1" kern="100" dirty="0">
                <a:solidFill>
                  <a:schemeClr val="tx1"/>
                </a:solidFill>
                <a:effectLst/>
                <a:ea typeface="Aptos" panose="020B0004020202020204" pitchFamily="34" charset="0"/>
                <a:cs typeface="Times New Roman" panose="02020603050405020304" pitchFamily="18" charset="0"/>
              </a:rPr>
              <a:t> with Amy. </a:t>
            </a:r>
          </a:p>
          <a:p>
            <a:pPr marL="0" marR="0">
              <a:lnSpc>
                <a:spcPct val="107000"/>
              </a:lnSpc>
              <a:spcBef>
                <a:spcPts val="0"/>
              </a:spcBef>
              <a:spcAft>
                <a:spcPts val="800"/>
              </a:spcAft>
            </a:pPr>
            <a:r>
              <a:rPr lang="en-US" sz="975" b="1" kern="100" dirty="0">
                <a:solidFill>
                  <a:schemeClr val="tx1"/>
                </a:solidFill>
                <a:effectLst/>
                <a:ea typeface="Aptos" panose="020B0004020202020204" pitchFamily="34" charset="0"/>
                <a:cs typeface="Times New Roman" panose="02020603050405020304" pitchFamily="18" charset="0"/>
              </a:rPr>
              <a:t>Journey also completed her initial testing with Julie on August 18, 2023 for the same organization.  Her observations were completed on October 1, 2023, October 7, 2023, and January 6, 2024, and she received her certification with Julie on January 19, 2024.  </a:t>
            </a:r>
          </a:p>
          <a:p>
            <a:pPr marL="0" marR="0">
              <a:lnSpc>
                <a:spcPct val="107000"/>
              </a:lnSpc>
              <a:spcBef>
                <a:spcPts val="0"/>
              </a:spcBef>
              <a:spcAft>
                <a:spcPts val="800"/>
              </a:spcAft>
            </a:pPr>
            <a:r>
              <a:rPr lang="en-US" sz="975" b="1" kern="100" dirty="0">
                <a:solidFill>
                  <a:schemeClr val="tx1"/>
                </a:solidFill>
                <a:effectLst/>
                <a:ea typeface="Aptos" panose="020B0004020202020204" pitchFamily="34" charset="0"/>
                <a:cs typeface="Times New Roman" panose="02020603050405020304" pitchFamily="18" charset="0"/>
              </a:rPr>
              <a:t>Journey’s Alliance Therapy Dog Certification allows her to visit other locations such as schools, nursing facilities, hospitals, etc.  She is required to do one visit per quarter outside of her normal duties to maintain the certification. </a:t>
            </a:r>
          </a:p>
          <a:p>
            <a:pPr marL="0" marR="0">
              <a:lnSpc>
                <a:spcPct val="107000"/>
              </a:lnSpc>
              <a:spcBef>
                <a:spcPts val="0"/>
              </a:spcBef>
              <a:spcAft>
                <a:spcPts val="800"/>
              </a:spcAft>
            </a:pPr>
            <a:r>
              <a:rPr lang="en-US" sz="975" b="1" kern="100" dirty="0">
                <a:solidFill>
                  <a:schemeClr val="tx1"/>
                </a:solidFill>
                <a:effectLst/>
                <a:ea typeface="Aptos" panose="020B0004020202020204" pitchFamily="34" charset="0"/>
                <a:cs typeface="Times New Roman" panose="02020603050405020304" pitchFamily="18" charset="0"/>
              </a:rPr>
              <a:t>Journey accompanied Amy to work an average of two days per week.  The 15 hours per week were spent in the Probation Department sitting in on case management appointments and attending court hearings.  </a:t>
            </a:r>
          </a:p>
          <a:p>
            <a:pPr marL="0" marR="0">
              <a:lnSpc>
                <a:spcPct val="107000"/>
              </a:lnSpc>
              <a:spcBef>
                <a:spcPts val="0"/>
              </a:spcBef>
              <a:spcAft>
                <a:spcPts val="800"/>
              </a:spcAft>
            </a:pPr>
            <a:r>
              <a:rPr lang="en-US" sz="975" b="1" kern="100" dirty="0">
                <a:solidFill>
                  <a:schemeClr val="tx1"/>
                </a:solidFill>
                <a:effectLst/>
                <a:ea typeface="Aptos" panose="020B0004020202020204" pitchFamily="34" charset="0"/>
                <a:cs typeface="Times New Roman" panose="02020603050405020304" pitchFamily="18" charset="0"/>
              </a:rPr>
              <a:t>Journey has accompanied Julie to the Residential Work Release on evenings, weekends, and holidays to visit the participants in both the Residential Facility and JACAP.  She averaged one visit per week.  </a:t>
            </a:r>
          </a:p>
          <a:p>
            <a:pPr marL="0" marR="0">
              <a:lnSpc>
                <a:spcPct val="107000"/>
              </a:lnSpc>
              <a:spcBef>
                <a:spcPts val="0"/>
              </a:spcBef>
              <a:spcAft>
                <a:spcPts val="800"/>
              </a:spcAft>
            </a:pPr>
            <a:r>
              <a:rPr lang="en-US" sz="975" b="1" kern="100" dirty="0">
                <a:solidFill>
                  <a:schemeClr val="tx1"/>
                </a:solidFill>
                <a:effectLst/>
                <a:ea typeface="Aptos" panose="020B0004020202020204" pitchFamily="34" charset="0"/>
                <a:cs typeface="Times New Roman" panose="02020603050405020304" pitchFamily="18" charset="0"/>
              </a:rPr>
              <a:t>Journey’s initial cost was $9500.00.  This included the cost of her purchase in the amount of $3250, and the balance was her training cost (this included the refresher in 2023).  Program received an anonymous private donation through the Whitley County Community Foundation for $6500.00.  Program also received $3000.00 from the Whitley County Prosecutor’s Office, and the Whitley County Probation Department paid the initial $3500.00 deposit for her.  The amount of funds not used towards the initial purchase were put in a fund to be used for her care.  That amount, along with an additional $500.00 donation by the Whitley County Prosecutor’s Office in 2023, has provided most of the funding for Journey.  </a:t>
            </a:r>
          </a:p>
          <a:p>
            <a:pPr marL="0" marR="0">
              <a:lnSpc>
                <a:spcPct val="107000"/>
              </a:lnSpc>
              <a:spcBef>
                <a:spcPts val="0"/>
              </a:spcBef>
              <a:spcAft>
                <a:spcPts val="800"/>
              </a:spcAft>
            </a:pPr>
            <a:r>
              <a:rPr lang="en-US" sz="975" b="1" kern="100" dirty="0">
                <a:solidFill>
                  <a:schemeClr val="tx1"/>
                </a:solidFill>
                <a:effectLst/>
                <a:ea typeface="Aptos" panose="020B0004020202020204" pitchFamily="34" charset="0"/>
                <a:cs typeface="Times New Roman" panose="02020603050405020304" pitchFamily="18" charset="0"/>
              </a:rPr>
              <a:t>Amy personally paid for her food for the past year and a half.  Approximately $324.60 per year.  In addition, Amy pays for anything extra she may need like toys, treats, etc., and her certifications.  Amy recently started paying for her grooming costs.  The funds held in the Auditor’s office will be used to cover her veterinary care expenses.   If those funds are no longer available, Handler will begin paying for those as well.</a:t>
            </a:r>
          </a:p>
          <a:p>
            <a:pPr marL="0" marR="0">
              <a:lnSpc>
                <a:spcPct val="107000"/>
              </a:lnSpc>
              <a:spcBef>
                <a:spcPts val="0"/>
              </a:spcBef>
              <a:spcAft>
                <a:spcPts val="800"/>
              </a:spcAft>
            </a:pPr>
            <a:r>
              <a:rPr lang="en-US" sz="1000" kern="100" dirty="0">
                <a:effectLst/>
                <a:ea typeface="Aptos" panose="020B0004020202020204" pitchFamily="34" charset="0"/>
                <a:cs typeface="Times New Roman" panose="02020603050405020304" pitchFamily="18" charset="0"/>
              </a:rPr>
              <a:t> </a:t>
            </a:r>
          </a:p>
          <a:p>
            <a:endParaRPr lang="en-US" sz="1000" dirty="0"/>
          </a:p>
        </p:txBody>
      </p:sp>
      <p:sp>
        <p:nvSpPr>
          <p:cNvPr id="5" name="Footer Placeholder 4">
            <a:extLst>
              <a:ext uri="{FF2B5EF4-FFF2-40B4-BE49-F238E27FC236}">
                <a16:creationId xmlns:a16="http://schemas.microsoft.com/office/drawing/2014/main" id="{1B047DF6-D18B-C66F-B45F-B375562DD013}"/>
              </a:ext>
            </a:extLst>
          </p:cNvPr>
          <p:cNvSpPr>
            <a:spLocks noGrp="1"/>
          </p:cNvSpPr>
          <p:nvPr>
            <p:ph type="ftr" sz="quarter" idx="11"/>
          </p:nvPr>
        </p:nvSpPr>
        <p:spPr>
          <a:xfrm>
            <a:off x="59590" y="6457989"/>
            <a:ext cx="6818262" cy="365125"/>
          </a:xfrm>
        </p:spPr>
        <p:txBody>
          <a:bodyPr/>
          <a:lstStyle/>
          <a:p>
            <a:r>
              <a:rPr lang="en-US" sz="1000" dirty="0">
                <a:solidFill>
                  <a:schemeClr val="accent1">
                    <a:lumMod val="75000"/>
                  </a:schemeClr>
                </a:solidFill>
              </a:rPr>
              <a:t>2023 Program Overview</a:t>
            </a:r>
          </a:p>
        </p:txBody>
      </p:sp>
    </p:spTree>
    <p:extLst>
      <p:ext uri="{BB962C8B-B14F-4D97-AF65-F5344CB8AC3E}">
        <p14:creationId xmlns:p14="http://schemas.microsoft.com/office/powerpoint/2010/main" val="557146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32B35-B12B-F8CB-7184-DD531789A79D}"/>
              </a:ext>
            </a:extLst>
          </p:cNvPr>
          <p:cNvSpPr>
            <a:spLocks noGrp="1"/>
          </p:cNvSpPr>
          <p:nvPr>
            <p:ph type="title"/>
          </p:nvPr>
        </p:nvSpPr>
        <p:spPr>
          <a:xfrm>
            <a:off x="643466" y="786383"/>
            <a:ext cx="3517567" cy="2093975"/>
          </a:xfrm>
        </p:spPr>
        <p:txBody>
          <a:bodyPr anchor="b">
            <a:normAutofit/>
          </a:bodyPr>
          <a:lstStyle/>
          <a:p>
            <a:r>
              <a:rPr lang="en-US" dirty="0"/>
              <a:t>Community Service Program Impact</a:t>
            </a:r>
          </a:p>
        </p:txBody>
      </p:sp>
      <p:sp>
        <p:nvSpPr>
          <p:cNvPr id="11" name="Text Placeholder 3">
            <a:extLst>
              <a:ext uri="{FF2B5EF4-FFF2-40B4-BE49-F238E27FC236}">
                <a16:creationId xmlns:a16="http://schemas.microsoft.com/office/drawing/2014/main" id="{662FF116-BB7A-B70C-BE00-5460D1375444}"/>
              </a:ext>
            </a:extLst>
          </p:cNvPr>
          <p:cNvSpPr>
            <a:spLocks noGrp="1"/>
          </p:cNvSpPr>
          <p:nvPr>
            <p:ph type="body" sz="half" idx="2"/>
          </p:nvPr>
        </p:nvSpPr>
        <p:spPr>
          <a:xfrm>
            <a:off x="643466" y="3007112"/>
            <a:ext cx="3517567" cy="3064505"/>
          </a:xfrm>
        </p:spPr>
        <p:txBody>
          <a:bodyPr/>
          <a:lstStyle/>
          <a:p>
            <a:r>
              <a:rPr lang="en-US" dirty="0">
                <a:solidFill>
                  <a:schemeClr val="accent3">
                    <a:lumMod val="60000"/>
                    <a:lumOff val="40000"/>
                  </a:schemeClr>
                </a:solidFill>
              </a:rPr>
              <a:t>Court ordered community service allows offenders to give something back to the community. Work crew operates Monday-Thursday providing assistance to non-for-profit and governmental agencies. In addition, offenders can report directly to approved non-for-profits to complete hours. </a:t>
            </a:r>
          </a:p>
        </p:txBody>
      </p:sp>
      <p:sp>
        <p:nvSpPr>
          <p:cNvPr id="4" name="Footer Placeholder 3">
            <a:extLst>
              <a:ext uri="{FF2B5EF4-FFF2-40B4-BE49-F238E27FC236}">
                <a16:creationId xmlns:a16="http://schemas.microsoft.com/office/drawing/2014/main" id="{023715B7-C6A8-CD3B-D6D7-7A065F1E199C}"/>
              </a:ext>
            </a:extLst>
          </p:cNvPr>
          <p:cNvSpPr>
            <a:spLocks noGrp="1"/>
          </p:cNvSpPr>
          <p:nvPr>
            <p:ph type="ftr" sz="quarter" idx="11"/>
          </p:nvPr>
        </p:nvSpPr>
        <p:spPr>
          <a:xfrm>
            <a:off x="0" y="6390527"/>
            <a:ext cx="5334019" cy="467474"/>
          </a:xfrm>
        </p:spPr>
        <p:txBody>
          <a:bodyPr anchor="ctr">
            <a:normAutofit/>
          </a:bodyPr>
          <a:lstStyle/>
          <a:p>
            <a:pPr>
              <a:spcAft>
                <a:spcPts val="600"/>
              </a:spcAft>
            </a:pPr>
            <a:r>
              <a:rPr lang="en-US" sz="1000" dirty="0">
                <a:solidFill>
                  <a:schemeClr val="accent1">
                    <a:lumMod val="75000"/>
                  </a:schemeClr>
                </a:solidFill>
              </a:rPr>
              <a:t>2023 Program Overview</a:t>
            </a:r>
          </a:p>
        </p:txBody>
      </p:sp>
      <p:graphicFrame>
        <p:nvGraphicFramePr>
          <p:cNvPr id="7" name="Content Placeholder 4">
            <a:extLst>
              <a:ext uri="{FF2B5EF4-FFF2-40B4-BE49-F238E27FC236}">
                <a16:creationId xmlns:a16="http://schemas.microsoft.com/office/drawing/2014/main" id="{6DA58D2A-8D23-EB7A-FEC4-7FFABDD4E17C}"/>
              </a:ext>
            </a:extLst>
          </p:cNvPr>
          <p:cNvGraphicFramePr>
            <a:graphicFrameLocks noGrp="1"/>
          </p:cNvGraphicFramePr>
          <p:nvPr>
            <p:ph idx="1"/>
            <p:extLst>
              <p:ext uri="{D42A27DB-BD31-4B8C-83A1-F6EECF244321}">
                <p14:modId xmlns:p14="http://schemas.microsoft.com/office/powerpoint/2010/main" val="234787940"/>
              </p:ext>
            </p:extLst>
          </p:nvPr>
        </p:nvGraphicFramePr>
        <p:xfrm>
          <a:off x="5458984" y="812799"/>
          <a:ext cx="5928344" cy="5294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5510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E31F6-B41E-4751-9394-C481A6BF52FC}"/>
              </a:ext>
            </a:extLst>
          </p:cNvPr>
          <p:cNvSpPr>
            <a:spLocks noGrp="1"/>
          </p:cNvSpPr>
          <p:nvPr>
            <p:ph type="title"/>
          </p:nvPr>
        </p:nvSpPr>
        <p:spPr/>
        <p:txBody>
          <a:bodyPr/>
          <a:lstStyle/>
          <a:p>
            <a:pPr algn="ctr"/>
            <a:r>
              <a:rPr lang="en-US" b="1" dirty="0">
                <a:solidFill>
                  <a:schemeClr val="accent2">
                    <a:lumMod val="75000"/>
                  </a:schemeClr>
                </a:solidFill>
              </a:rPr>
              <a:t>Jail Services</a:t>
            </a:r>
          </a:p>
        </p:txBody>
      </p:sp>
      <p:sp>
        <p:nvSpPr>
          <p:cNvPr id="3" name="Content Placeholder 2">
            <a:extLst>
              <a:ext uri="{FF2B5EF4-FFF2-40B4-BE49-F238E27FC236}">
                <a16:creationId xmlns:a16="http://schemas.microsoft.com/office/drawing/2014/main" id="{148D9001-939C-4BF0-B2CA-D9572EBAF42F}"/>
              </a:ext>
            </a:extLst>
          </p:cNvPr>
          <p:cNvSpPr>
            <a:spLocks noGrp="1"/>
          </p:cNvSpPr>
          <p:nvPr>
            <p:ph idx="1"/>
          </p:nvPr>
        </p:nvSpPr>
        <p:spPr/>
        <p:txBody>
          <a:bodyPr/>
          <a:lstStyle/>
          <a:p>
            <a:r>
              <a:rPr lang="en-US" sz="2400" dirty="0">
                <a:solidFill>
                  <a:schemeClr val="accent2">
                    <a:lumMod val="75000"/>
                  </a:schemeClr>
                </a:solidFill>
              </a:rPr>
              <a:t>Indiana Department of Correction 2023 grant award: $24,000.00</a:t>
            </a:r>
          </a:p>
          <a:p>
            <a:r>
              <a:rPr lang="en-US" sz="2400" dirty="0">
                <a:solidFill>
                  <a:schemeClr val="tx1">
                    <a:lumMod val="95000"/>
                    <a:lumOff val="5000"/>
                  </a:schemeClr>
                </a:solidFill>
              </a:rPr>
              <a:t>Mental Health Provider: Quality Correctional Care</a:t>
            </a:r>
          </a:p>
          <a:p>
            <a:r>
              <a:rPr lang="en-US" sz="2400" dirty="0">
                <a:solidFill>
                  <a:schemeClr val="accent2">
                    <a:lumMod val="75000"/>
                  </a:schemeClr>
                </a:solidFill>
              </a:rPr>
              <a:t>Funding is used to provide and additional seven hours of mental health services to inmates in the Whitley County Jail.  These (7) seven hours are added to the (6) six hours that are included in the Whitley County Jail Inmate-Healthcare contract making a total of thirteen (13) hours per week of on-site mental health services. </a:t>
            </a:r>
          </a:p>
          <a:p>
            <a:endParaRPr lang="en-US" dirty="0">
              <a:solidFill>
                <a:schemeClr val="accent2">
                  <a:lumMod val="75000"/>
                </a:schemeClr>
              </a:solidFill>
            </a:endParaRPr>
          </a:p>
          <a:p>
            <a:endParaRPr lang="en-US" dirty="0">
              <a:solidFill>
                <a:schemeClr val="tx1"/>
              </a:solidFill>
            </a:endParaRPr>
          </a:p>
        </p:txBody>
      </p:sp>
      <p:sp>
        <p:nvSpPr>
          <p:cNvPr id="4" name="Footer Placeholder 3">
            <a:extLst>
              <a:ext uri="{FF2B5EF4-FFF2-40B4-BE49-F238E27FC236}">
                <a16:creationId xmlns:a16="http://schemas.microsoft.com/office/drawing/2014/main" id="{FA21B0BC-F7A3-4D7D-8117-EEF0F6674F0A}"/>
              </a:ext>
            </a:extLst>
          </p:cNvPr>
          <p:cNvSpPr>
            <a:spLocks noGrp="1"/>
          </p:cNvSpPr>
          <p:nvPr>
            <p:ph type="ftr" sz="quarter" idx="11"/>
          </p:nvPr>
        </p:nvSpPr>
        <p:spPr>
          <a:xfrm>
            <a:off x="0" y="6411073"/>
            <a:ext cx="6898399" cy="446927"/>
          </a:xfrm>
        </p:spPr>
        <p:txBody>
          <a:bodyPr/>
          <a:lstStyle/>
          <a:p>
            <a:r>
              <a:rPr lang="en-US" sz="1000" dirty="0">
                <a:solidFill>
                  <a:schemeClr val="accent1">
                    <a:lumMod val="75000"/>
                  </a:schemeClr>
                </a:solidFill>
              </a:rPr>
              <a:t>2023 Program Overview</a:t>
            </a:r>
          </a:p>
        </p:txBody>
      </p:sp>
    </p:spTree>
    <p:extLst>
      <p:ext uri="{BB962C8B-B14F-4D97-AF65-F5344CB8AC3E}">
        <p14:creationId xmlns:p14="http://schemas.microsoft.com/office/powerpoint/2010/main" val="3756646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0C440-1F02-E27B-9CB4-F450B58FC73A}"/>
              </a:ext>
            </a:extLst>
          </p:cNvPr>
          <p:cNvSpPr>
            <a:spLocks noGrp="1"/>
          </p:cNvSpPr>
          <p:nvPr>
            <p:ph type="title"/>
          </p:nvPr>
        </p:nvSpPr>
        <p:spPr/>
        <p:txBody>
          <a:bodyPr/>
          <a:lstStyle/>
          <a:p>
            <a:pPr algn="ctr"/>
            <a:r>
              <a:rPr lang="en-US" b="1" dirty="0">
                <a:solidFill>
                  <a:schemeClr val="accent2">
                    <a:lumMod val="75000"/>
                  </a:schemeClr>
                </a:solidFill>
              </a:rPr>
              <a:t>2023 Funding Summary</a:t>
            </a:r>
          </a:p>
        </p:txBody>
      </p:sp>
      <p:sp>
        <p:nvSpPr>
          <p:cNvPr id="3" name="Content Placeholder 2">
            <a:extLst>
              <a:ext uri="{FF2B5EF4-FFF2-40B4-BE49-F238E27FC236}">
                <a16:creationId xmlns:a16="http://schemas.microsoft.com/office/drawing/2014/main" id="{E103CFCA-E86E-3C6B-DF9C-4E9747BFC8FA}"/>
              </a:ext>
            </a:extLst>
          </p:cNvPr>
          <p:cNvSpPr>
            <a:spLocks noGrp="1"/>
          </p:cNvSpPr>
          <p:nvPr>
            <p:ph idx="1"/>
          </p:nvPr>
        </p:nvSpPr>
        <p:spPr>
          <a:xfrm>
            <a:off x="1097280" y="2108201"/>
            <a:ext cx="10058400" cy="4004923"/>
          </a:xfrm>
        </p:spPr>
        <p:txBody>
          <a:bodyPr>
            <a:normAutofit/>
          </a:bodyPr>
          <a:lstStyle/>
          <a:p>
            <a:r>
              <a:rPr lang="en-US" sz="2000" dirty="0">
                <a:solidFill>
                  <a:schemeClr val="accent2">
                    <a:lumMod val="75000"/>
                  </a:schemeClr>
                </a:solidFill>
              </a:rPr>
              <a:t>County General</a:t>
            </a:r>
            <a:r>
              <a:rPr lang="en-US" sz="2000" dirty="0"/>
              <a:t>: </a:t>
            </a:r>
          </a:p>
          <a:p>
            <a:pPr lvl="1"/>
            <a:r>
              <a:rPr lang="en-US" sz="2000" dirty="0"/>
              <a:t>Wages  $250,039.71</a:t>
            </a:r>
          </a:p>
          <a:p>
            <a:pPr lvl="1"/>
            <a:r>
              <a:rPr lang="en-US" sz="2000" dirty="0"/>
              <a:t>Residential Facility Meals $98,361.74</a:t>
            </a:r>
          </a:p>
          <a:p>
            <a:pPr marL="201168" lvl="1" indent="0">
              <a:buNone/>
            </a:pPr>
            <a:r>
              <a:rPr lang="en-US" sz="2000" dirty="0"/>
              <a:t>In addition, county general pays utilities, liability insurance, and assist with building maintenance.</a:t>
            </a:r>
          </a:p>
          <a:p>
            <a:pPr marL="201168" lvl="1" indent="0">
              <a:buNone/>
            </a:pPr>
            <a:r>
              <a:rPr lang="en-US" sz="2000" dirty="0"/>
              <a:t>Community Transition Funds: $11,488.45</a:t>
            </a:r>
          </a:p>
          <a:p>
            <a:pPr marL="201168" lvl="1" indent="0">
              <a:buNone/>
            </a:pPr>
            <a:r>
              <a:rPr lang="en-US" sz="2000" dirty="0">
                <a:solidFill>
                  <a:schemeClr val="accent2">
                    <a:lumMod val="75000"/>
                  </a:schemeClr>
                </a:solidFill>
              </a:rPr>
              <a:t>IDOC Community Supervision Grant</a:t>
            </a:r>
            <a:r>
              <a:rPr lang="en-US" sz="2000" dirty="0"/>
              <a:t>: $640,422.13</a:t>
            </a:r>
          </a:p>
          <a:p>
            <a:pPr marL="201168" lvl="1" indent="0">
              <a:buNone/>
            </a:pPr>
            <a:r>
              <a:rPr lang="en-US" sz="2000" dirty="0">
                <a:solidFill>
                  <a:schemeClr val="accent2">
                    <a:lumMod val="75000"/>
                  </a:schemeClr>
                </a:solidFill>
              </a:rPr>
              <a:t>Indiana State Opioid Response Grant</a:t>
            </a:r>
            <a:r>
              <a:rPr lang="en-US" sz="2000" dirty="0"/>
              <a:t>: $80,058.50</a:t>
            </a:r>
          </a:p>
          <a:p>
            <a:pPr marL="201168" lvl="1" indent="0">
              <a:buNone/>
            </a:pPr>
            <a:r>
              <a:rPr lang="en-US" sz="2000" dirty="0">
                <a:solidFill>
                  <a:schemeClr val="accent2">
                    <a:lumMod val="75000"/>
                  </a:schemeClr>
                </a:solidFill>
              </a:rPr>
              <a:t>Pretrial Services Grant</a:t>
            </a:r>
            <a:r>
              <a:rPr lang="en-US" sz="2000" dirty="0"/>
              <a:t>: $170,532.00</a:t>
            </a:r>
          </a:p>
          <a:p>
            <a:pPr marL="201168" lvl="1" indent="0">
              <a:buNone/>
            </a:pPr>
            <a:r>
              <a:rPr lang="en-US" sz="2000" dirty="0">
                <a:solidFill>
                  <a:schemeClr val="accent2">
                    <a:lumMod val="75000"/>
                  </a:schemeClr>
                </a:solidFill>
              </a:rPr>
              <a:t>Veterans Treatment Court Grant</a:t>
            </a:r>
            <a:r>
              <a:rPr lang="en-US" sz="2000" dirty="0"/>
              <a:t>: $142,314.00</a:t>
            </a:r>
          </a:p>
          <a:p>
            <a:pPr marL="201168" lvl="1" indent="0">
              <a:buNone/>
            </a:pPr>
            <a:endParaRPr lang="en-US" dirty="0"/>
          </a:p>
        </p:txBody>
      </p:sp>
      <p:sp>
        <p:nvSpPr>
          <p:cNvPr id="4" name="Footer Placeholder 3">
            <a:extLst>
              <a:ext uri="{FF2B5EF4-FFF2-40B4-BE49-F238E27FC236}">
                <a16:creationId xmlns:a16="http://schemas.microsoft.com/office/drawing/2014/main" id="{EA1BEFF7-C6AC-4CC8-6B4F-3BB86C048C38}"/>
              </a:ext>
            </a:extLst>
          </p:cNvPr>
          <p:cNvSpPr>
            <a:spLocks noGrp="1"/>
          </p:cNvSpPr>
          <p:nvPr>
            <p:ph type="ftr" sz="quarter" idx="11"/>
          </p:nvPr>
        </p:nvSpPr>
        <p:spPr>
          <a:xfrm>
            <a:off x="18493" y="6388834"/>
            <a:ext cx="6818262" cy="469166"/>
          </a:xfrm>
        </p:spPr>
        <p:txBody>
          <a:bodyPr/>
          <a:lstStyle/>
          <a:p>
            <a:r>
              <a:rPr lang="en-US" sz="1000" dirty="0">
                <a:solidFill>
                  <a:schemeClr val="accent1">
                    <a:lumMod val="75000"/>
                  </a:schemeClr>
                </a:solidFill>
              </a:rPr>
              <a:t>2023 Program Overview</a:t>
            </a:r>
          </a:p>
        </p:txBody>
      </p:sp>
    </p:spTree>
    <p:extLst>
      <p:ext uri="{BB962C8B-B14F-4D97-AF65-F5344CB8AC3E}">
        <p14:creationId xmlns:p14="http://schemas.microsoft.com/office/powerpoint/2010/main" val="1790701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2F23D-A90F-4526-85C1-84F02565DE63}"/>
              </a:ext>
            </a:extLst>
          </p:cNvPr>
          <p:cNvSpPr>
            <a:spLocks noGrp="1"/>
          </p:cNvSpPr>
          <p:nvPr>
            <p:ph type="title"/>
          </p:nvPr>
        </p:nvSpPr>
        <p:spPr/>
        <p:txBody>
          <a:bodyPr/>
          <a:lstStyle/>
          <a:p>
            <a:pPr algn="ctr"/>
            <a:r>
              <a:rPr lang="en-US" b="1" dirty="0">
                <a:solidFill>
                  <a:schemeClr val="accent2">
                    <a:lumMod val="75000"/>
                  </a:schemeClr>
                </a:solidFill>
              </a:rPr>
              <a:t>Project Income Funding</a:t>
            </a:r>
          </a:p>
        </p:txBody>
      </p:sp>
      <p:sp>
        <p:nvSpPr>
          <p:cNvPr id="3" name="Content Placeholder 2">
            <a:extLst>
              <a:ext uri="{FF2B5EF4-FFF2-40B4-BE49-F238E27FC236}">
                <a16:creationId xmlns:a16="http://schemas.microsoft.com/office/drawing/2014/main" id="{AA2B9057-C92D-4293-BCB6-D241CBD4A980}"/>
              </a:ext>
            </a:extLst>
          </p:cNvPr>
          <p:cNvSpPr>
            <a:spLocks noGrp="1"/>
          </p:cNvSpPr>
          <p:nvPr>
            <p:ph idx="1"/>
          </p:nvPr>
        </p:nvSpPr>
        <p:spPr>
          <a:xfrm>
            <a:off x="1097280" y="1902718"/>
            <a:ext cx="10058400" cy="4486116"/>
          </a:xfrm>
        </p:spPr>
        <p:txBody>
          <a:bodyPr>
            <a:normAutofit/>
          </a:bodyPr>
          <a:lstStyle/>
          <a:p>
            <a:pPr algn="l"/>
            <a:r>
              <a:rPr lang="en-US" sz="1600" dirty="0">
                <a:cs typeface="Calibri Light" panose="020F0302020204030204" pitchFamily="34" charset="0"/>
              </a:rPr>
              <a:t>The Indiana Department of Correction Grant Agreement requires  a</a:t>
            </a:r>
            <a:r>
              <a:rPr lang="en-US" sz="1600" b="0" i="0" u="none" strike="noStrike" baseline="0" dirty="0">
                <a:cs typeface="Calibri Light" panose="020F0302020204030204" pitchFamily="34" charset="0"/>
              </a:rPr>
              <a:t> separate fund be established for Project income and identified as the "Community Corrections Project Income Fund." Expenditures from this fund shall be accounted for in the same manner as all other expenditures of Community Corrections grant money. User fees and other funds collected by Project components funded under this Grant Agreement shall be included in the Community Corrections Project Income Fund unless the collection and maintenance of those funds is mandated elsewhere under Indiana Code, including but not limited to probation user fees collected under Indiana Code 35-38-2-1 et seq.</a:t>
            </a:r>
          </a:p>
          <a:p>
            <a:pPr algn="l"/>
            <a:r>
              <a:rPr lang="en-US" sz="1600" b="0" i="0" u="none" strike="noStrike" baseline="0" dirty="0">
                <a:cs typeface="Calibri Light" panose="020F0302020204030204" pitchFamily="34" charset="0"/>
              </a:rPr>
              <a:t>Grantee agrees to establish and maintain within the agency responsible for program implementation a daily ledger in such form as approved by the State Board of Accounts. Said daily ledger shall include receipts, expenditures and balances by category and line item corresponding to the budget of the approved application for funds. Such a ledger shall be in addition to, and not a substitute for, any and all fiscal and other records of the Auditor of County. Further, said ledger shall be used to account for funds regardless of source (state grant, program user fees, etc.).   </a:t>
            </a:r>
          </a:p>
          <a:p>
            <a:pPr algn="l"/>
            <a:r>
              <a:rPr lang="en-US" sz="1600" b="0" i="0" u="none" strike="noStrike" baseline="0" dirty="0">
                <a:cs typeface="Calibri Light" panose="020F0302020204030204" pitchFamily="34" charset="0"/>
              </a:rPr>
              <a:t>Whitley C</a:t>
            </a:r>
            <a:r>
              <a:rPr lang="en-US" sz="1600" dirty="0">
                <a:cs typeface="Calibri Light" panose="020F0302020204030204" pitchFamily="34" charset="0"/>
              </a:rPr>
              <a:t>ounty Community Corrections Project Income deposits include: participant user fees,  participant commissary purchases, Drug-free Indiana,  bank interest, and commission checks. </a:t>
            </a:r>
            <a:endParaRPr lang="en-US" sz="1600" b="0" i="0" u="none" strike="noStrike" baseline="0" dirty="0">
              <a:cs typeface="Calibri Light" panose="020F0302020204030204" pitchFamily="34" charset="0"/>
            </a:endParaRPr>
          </a:p>
          <a:p>
            <a:pPr marL="0" indent="0" algn="l">
              <a:buNone/>
            </a:pPr>
            <a:endParaRPr lang="en-US" sz="1200" dirty="0">
              <a:latin typeface="Calibri Light" panose="020F0302020204030204" pitchFamily="34" charset="0"/>
              <a:cs typeface="Calibri Light" panose="020F0302020204030204" pitchFamily="34" charset="0"/>
            </a:endParaRPr>
          </a:p>
        </p:txBody>
      </p:sp>
      <p:sp>
        <p:nvSpPr>
          <p:cNvPr id="4" name="Footer Placeholder 3">
            <a:extLst>
              <a:ext uri="{FF2B5EF4-FFF2-40B4-BE49-F238E27FC236}">
                <a16:creationId xmlns:a16="http://schemas.microsoft.com/office/drawing/2014/main" id="{5ED8DB51-601D-4471-AAD5-3AB0FD0C1595}"/>
              </a:ext>
            </a:extLst>
          </p:cNvPr>
          <p:cNvSpPr>
            <a:spLocks noGrp="1"/>
          </p:cNvSpPr>
          <p:nvPr>
            <p:ph type="ftr" sz="quarter" idx="11"/>
          </p:nvPr>
        </p:nvSpPr>
        <p:spPr>
          <a:xfrm>
            <a:off x="18493" y="6388834"/>
            <a:ext cx="6818262" cy="365125"/>
          </a:xfrm>
        </p:spPr>
        <p:txBody>
          <a:bodyPr/>
          <a:lstStyle/>
          <a:p>
            <a:r>
              <a:rPr lang="en-US" sz="1000" dirty="0">
                <a:solidFill>
                  <a:schemeClr val="accent1">
                    <a:lumMod val="75000"/>
                  </a:schemeClr>
                </a:solidFill>
              </a:rPr>
              <a:t>2023 Program Overview</a:t>
            </a:r>
          </a:p>
        </p:txBody>
      </p:sp>
    </p:spTree>
    <p:extLst>
      <p:ext uri="{BB962C8B-B14F-4D97-AF65-F5344CB8AC3E}">
        <p14:creationId xmlns:p14="http://schemas.microsoft.com/office/powerpoint/2010/main" val="4195279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CD3A8-CE2A-4BA2-8A51-D5021C7167F4}"/>
              </a:ext>
            </a:extLst>
          </p:cNvPr>
          <p:cNvSpPr>
            <a:spLocks noGrp="1"/>
          </p:cNvSpPr>
          <p:nvPr>
            <p:ph type="title"/>
          </p:nvPr>
        </p:nvSpPr>
        <p:spPr>
          <a:xfrm>
            <a:off x="1097280" y="1188304"/>
            <a:ext cx="10058400" cy="554434"/>
          </a:xfrm>
        </p:spPr>
        <p:txBody>
          <a:bodyPr>
            <a:normAutofit fontScale="90000"/>
          </a:bodyPr>
          <a:lstStyle/>
          <a:p>
            <a:pPr algn="ctr"/>
            <a:r>
              <a:rPr lang="en-US" b="1" dirty="0">
                <a:solidFill>
                  <a:schemeClr val="accent2">
                    <a:lumMod val="75000"/>
                  </a:schemeClr>
                </a:solidFill>
              </a:rPr>
              <a:t>Project Income</a:t>
            </a:r>
            <a:br>
              <a:rPr lang="en-US" b="1" dirty="0">
                <a:solidFill>
                  <a:schemeClr val="accent2">
                    <a:lumMod val="75000"/>
                  </a:schemeClr>
                </a:solidFill>
              </a:rPr>
            </a:br>
            <a:r>
              <a:rPr lang="en-US" b="1" dirty="0">
                <a:solidFill>
                  <a:schemeClr val="accent2">
                    <a:lumMod val="75000"/>
                  </a:schemeClr>
                </a:solidFill>
              </a:rPr>
              <a:t>Commissary Procedure</a:t>
            </a:r>
          </a:p>
        </p:txBody>
      </p:sp>
      <p:sp>
        <p:nvSpPr>
          <p:cNvPr id="3" name="Content Placeholder 2">
            <a:extLst>
              <a:ext uri="{FF2B5EF4-FFF2-40B4-BE49-F238E27FC236}">
                <a16:creationId xmlns:a16="http://schemas.microsoft.com/office/drawing/2014/main" id="{D1C839FC-20CC-4D66-8D58-DAD7453FBA5F}"/>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7" name="TextBox 6">
            <a:extLst>
              <a:ext uri="{FF2B5EF4-FFF2-40B4-BE49-F238E27FC236}">
                <a16:creationId xmlns:a16="http://schemas.microsoft.com/office/drawing/2014/main" id="{B5289E04-A712-458E-9954-1B54AF8E32CA}"/>
              </a:ext>
            </a:extLst>
          </p:cNvPr>
          <p:cNvSpPr txBox="1"/>
          <p:nvPr/>
        </p:nvSpPr>
        <p:spPr>
          <a:xfrm>
            <a:off x="832206" y="2221217"/>
            <a:ext cx="10941979" cy="5293757"/>
          </a:xfrm>
          <a:prstGeom prst="rect">
            <a:avLst/>
          </a:prstGeom>
          <a:noFill/>
        </p:spPr>
        <p:txBody>
          <a:bodyPr wrap="square">
            <a:spAutoFit/>
          </a:bodyPr>
          <a:lstStyle/>
          <a:p>
            <a:pPr marL="0" marR="0">
              <a:spcBef>
                <a:spcPts val="0"/>
              </a:spcBef>
              <a:spcAft>
                <a:spcPts val="0"/>
              </a:spcAft>
              <a:tabLst>
                <a:tab pos="457200" algn="l"/>
              </a:tabLst>
            </a:pPr>
            <a:r>
              <a:rPr lang="en-US" sz="1800" dirty="0">
                <a:effectLst/>
                <a:ea typeface="Arial Unicode MS" panose="020B0604020202020204" pitchFamily="34" charset="-128"/>
                <a:cs typeface="Times New Roman" panose="02020603050405020304" pitchFamily="18" charset="0"/>
              </a:rPr>
              <a:t>All Commissary payments are receipted in the SRS database and deposited daily in Star Financial Bank. The Director reconciles the bank account monthly.  A Report of Collections is prepared for the Whitley County Auditor, and all funds collected monthly are deposited with the Whitley County Treasurer and receipted into Project Income. </a:t>
            </a:r>
            <a:endParaRPr lang="en-US" sz="1600" dirty="0">
              <a:effectLst/>
              <a:ea typeface="Calibri" panose="020F0502020204030204" pitchFamily="34" charset="0"/>
              <a:cs typeface="Times New Roman" panose="02020603050405020304" pitchFamily="18" charset="0"/>
            </a:endParaRPr>
          </a:p>
          <a:p>
            <a:pPr marL="0" marR="0">
              <a:spcBef>
                <a:spcPts val="0"/>
              </a:spcBef>
              <a:spcAft>
                <a:spcPts val="0"/>
              </a:spcAft>
              <a:tabLst>
                <a:tab pos="457200" algn="l"/>
              </a:tabLst>
            </a:pPr>
            <a:r>
              <a:rPr lang="en-US" sz="1800" dirty="0">
                <a:effectLst/>
                <a:ea typeface="Arial Unicode MS" panose="020B0604020202020204" pitchFamily="34" charset="-128"/>
                <a:cs typeface="Times New Roman" panose="02020603050405020304" pitchFamily="18" charset="0"/>
              </a:rPr>
              <a:t>Commissary funds may be used to restock commissary inventory, luncheon meetings, in-service training, participant incentives; cable, recreation activities, and program supplies/equipment.  </a:t>
            </a:r>
            <a:endParaRPr lang="en-US" sz="16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ea typeface="Arial Unicode MS" panose="020B0604020202020204" pitchFamily="34" charset="-128"/>
                <a:cs typeface="Times New Roman" panose="02020603050405020304" pitchFamily="18" charset="0"/>
              </a:rPr>
              <a:t>All invoices for Commissary purchases are submitted to the Director.  The Director prepares a claim for the County Auditor authorizing payments to be processed through the Project Income Fund Commissary line item.</a:t>
            </a:r>
            <a:endParaRPr lang="en-US" dirty="0">
              <a:ea typeface="Arial Unicode MS" panose="020B0604020202020204" pitchFamily="34" charset="-128"/>
              <a:cs typeface="Times New Roman" panose="02020603050405020304" pitchFamily="18" charset="0"/>
            </a:endParaRPr>
          </a:p>
          <a:p>
            <a:pPr marL="0" marR="0">
              <a:spcBef>
                <a:spcPts val="0"/>
              </a:spcBef>
              <a:spcAft>
                <a:spcPts val="0"/>
              </a:spcAft>
              <a:tabLst>
                <a:tab pos="0" algn="l"/>
                <a:tab pos="228600" algn="l"/>
                <a:tab pos="457200" algn="l"/>
              </a:tabLst>
            </a:pPr>
            <a:r>
              <a:rPr lang="en-US" sz="1800" dirty="0">
                <a:effectLst/>
                <a:ea typeface="Arial Unicode MS" panose="020B0604020202020204" pitchFamily="34" charset="-128"/>
                <a:cs typeface="Times New Roman" panose="02020603050405020304" pitchFamily="18" charset="0"/>
              </a:rPr>
              <a:t>Participants are not allowed to bring in hygiene or food items; they must purchase items through commissary. </a:t>
            </a:r>
            <a:endParaRPr lang="en-US" sz="1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spc="-15" dirty="0">
                <a:effectLst/>
                <a:ea typeface="Arial Unicode MS" panose="020B0604020202020204" pitchFamily="34" charset="-128"/>
                <a:cs typeface="Times New Roman" panose="02020603050405020304" pitchFamily="18" charset="0"/>
              </a:rPr>
              <a:t>Commissary is available in the facility.  Participants will pay cash for their purchases and receive a receipt from staff for weekly orders.  Payments are processed through the participant’s SRS Commissary Financial Account. </a:t>
            </a:r>
            <a:endParaRPr lang="en-US" sz="1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ea typeface="Arial Unicode MS" panose="020B0604020202020204" pitchFamily="34" charset="-128"/>
                <a:cs typeface="Times New Roman" panose="02020603050405020304" pitchFamily="18" charset="0"/>
              </a:rPr>
              <a:t>All commissary items will be priced with a minimum of a 20% increase over actual cost; rounded to the nearest dollar.  Cost and pricing of all commissary items are regularly reviewed and adjusted as needed. Changes in commissary items and pricing must be approved by the Director.  </a:t>
            </a:r>
            <a:endParaRPr lang="en-US" sz="1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ea typeface="Arial Unicode MS" panose="020B0604020202020204" pitchFamily="34" charset="-128"/>
                <a:cs typeface="Times New Roman" panose="02020603050405020304" pitchFamily="18" charset="0"/>
              </a:rPr>
              <a:t> </a:t>
            </a:r>
            <a:endParaRPr lang="en-US" sz="1800" dirty="0">
              <a:effectLst/>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Light" panose="020F0302020204030204" pitchFamily="34" charset="0"/>
              <a:ea typeface="Arial Unicode MS" panose="020B0604020202020204" pitchFamily="34" charset="-128"/>
              <a:cs typeface="Times New Roman" panose="02020603050405020304" pitchFamily="18" charset="0"/>
            </a:endParaRPr>
          </a:p>
          <a:p>
            <a:pPr marL="0" marR="0">
              <a:spcBef>
                <a:spcPts val="0"/>
              </a:spcBef>
              <a:spcAft>
                <a:spcPts val="0"/>
              </a:spcAft>
            </a:pPr>
            <a:endParaRPr lang="en-US" dirty="0">
              <a:latin typeface="Calibri Light" panose="020F0302020204030204" pitchFamily="34" charset="0"/>
              <a:ea typeface="Arial Unicode MS" panose="020B0604020202020204" pitchFamily="34" charset="-128"/>
              <a:cs typeface="Times New Roman" panose="02020603050405020304" pitchFamily="18" charset="0"/>
            </a:endParaRPr>
          </a:p>
          <a:p>
            <a:pPr marL="0" marR="0">
              <a:spcBef>
                <a:spcPts val="0"/>
              </a:spcBef>
              <a:spcAft>
                <a:spcPts val="0"/>
              </a:spcAft>
            </a:pPr>
            <a:endParaRPr lang="en-US" sz="1600" dirty="0">
              <a:effectLst/>
              <a:latin typeface="Calibri Light" panose="020F0302020204030204" pitchFamily="34" charset="0"/>
              <a:ea typeface="Arial Unicode MS" panose="020B0604020202020204" pitchFamily="34" charset="-128"/>
              <a:cs typeface="Times New Roman" panose="02020603050405020304" pitchFamily="18" charset="0"/>
            </a:endParaRPr>
          </a:p>
          <a:p>
            <a:pPr marL="0" marR="0">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CECE1A00-8CC0-4D9B-A297-3D55EF946CE0}"/>
              </a:ext>
            </a:extLst>
          </p:cNvPr>
          <p:cNvSpPr>
            <a:spLocks noGrp="1"/>
          </p:cNvSpPr>
          <p:nvPr>
            <p:ph type="ftr" sz="quarter" idx="11"/>
          </p:nvPr>
        </p:nvSpPr>
        <p:spPr>
          <a:xfrm>
            <a:off x="0" y="6405741"/>
            <a:ext cx="6818262" cy="365125"/>
          </a:xfrm>
        </p:spPr>
        <p:txBody>
          <a:bodyPr/>
          <a:lstStyle/>
          <a:p>
            <a:r>
              <a:rPr lang="en-US" sz="1000" dirty="0">
                <a:solidFill>
                  <a:schemeClr val="accent1">
                    <a:lumMod val="75000"/>
                  </a:schemeClr>
                </a:solidFill>
              </a:rPr>
              <a:t>2023 Program Overview</a:t>
            </a:r>
          </a:p>
        </p:txBody>
      </p:sp>
    </p:spTree>
    <p:extLst>
      <p:ext uri="{BB962C8B-B14F-4D97-AF65-F5344CB8AC3E}">
        <p14:creationId xmlns:p14="http://schemas.microsoft.com/office/powerpoint/2010/main" val="618233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4B3B8-DB34-43D0-99E7-14080C9F100D}"/>
              </a:ext>
            </a:extLst>
          </p:cNvPr>
          <p:cNvSpPr>
            <a:spLocks noGrp="1"/>
          </p:cNvSpPr>
          <p:nvPr>
            <p:ph type="title"/>
          </p:nvPr>
        </p:nvSpPr>
        <p:spPr>
          <a:xfrm>
            <a:off x="643466" y="786383"/>
            <a:ext cx="3517567" cy="2093975"/>
          </a:xfrm>
        </p:spPr>
        <p:txBody>
          <a:bodyPr anchor="b">
            <a:normAutofit/>
          </a:bodyPr>
          <a:lstStyle/>
          <a:p>
            <a:pPr algn="ctr"/>
            <a:r>
              <a:rPr lang="en-US" dirty="0"/>
              <a:t>Project Income Vendor Commission</a:t>
            </a:r>
          </a:p>
        </p:txBody>
      </p:sp>
      <p:sp>
        <p:nvSpPr>
          <p:cNvPr id="10" name="Text Placeholder 3">
            <a:extLst>
              <a:ext uri="{FF2B5EF4-FFF2-40B4-BE49-F238E27FC236}">
                <a16:creationId xmlns:a16="http://schemas.microsoft.com/office/drawing/2014/main" id="{E20679B5-CE7C-BFAC-7684-2C21AF596FFC}"/>
              </a:ext>
            </a:extLst>
          </p:cNvPr>
          <p:cNvSpPr>
            <a:spLocks noGrp="1"/>
          </p:cNvSpPr>
          <p:nvPr>
            <p:ph type="body" sz="half" idx="2"/>
          </p:nvPr>
        </p:nvSpPr>
        <p:spPr>
          <a:xfrm>
            <a:off x="643465" y="3043050"/>
            <a:ext cx="3517567" cy="3064505"/>
          </a:xfrm>
        </p:spPr>
        <p:txBody>
          <a:bodyPr/>
          <a:lstStyle/>
          <a:p>
            <a:endParaRPr lang="en-US" dirty="0"/>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B9748FA9-C67E-4AE7-A098-B9BAF80D389E}"/>
              </a:ext>
            </a:extLst>
          </p:cNvPr>
          <p:cNvSpPr>
            <a:spLocks noGrp="1"/>
          </p:cNvSpPr>
          <p:nvPr>
            <p:ph type="ftr" sz="quarter" idx="11"/>
          </p:nvPr>
        </p:nvSpPr>
        <p:spPr>
          <a:xfrm>
            <a:off x="0" y="6492875"/>
            <a:ext cx="5334019" cy="365125"/>
          </a:xfrm>
        </p:spPr>
        <p:txBody>
          <a:bodyPr anchor="ctr">
            <a:normAutofit/>
          </a:bodyPr>
          <a:lstStyle/>
          <a:p>
            <a:pPr>
              <a:spcAft>
                <a:spcPts val="600"/>
              </a:spcAft>
            </a:pPr>
            <a:r>
              <a:rPr lang="en-US" sz="1000" dirty="0">
                <a:solidFill>
                  <a:schemeClr val="accent1">
                    <a:lumMod val="75000"/>
                  </a:schemeClr>
                </a:solidFill>
              </a:rPr>
              <a:t>2023 Program Overview</a:t>
            </a:r>
          </a:p>
        </p:txBody>
      </p:sp>
      <p:graphicFrame>
        <p:nvGraphicFramePr>
          <p:cNvPr id="6" name="Content Placeholder 2">
            <a:extLst>
              <a:ext uri="{FF2B5EF4-FFF2-40B4-BE49-F238E27FC236}">
                <a16:creationId xmlns:a16="http://schemas.microsoft.com/office/drawing/2014/main" id="{51D09DA4-4555-0381-1059-C6D404DF4ABE}"/>
              </a:ext>
            </a:extLst>
          </p:cNvPr>
          <p:cNvGraphicFramePr>
            <a:graphicFrameLocks noGrp="1"/>
          </p:cNvGraphicFramePr>
          <p:nvPr>
            <p:ph idx="1"/>
            <p:extLst>
              <p:ext uri="{D42A27DB-BD31-4B8C-83A1-F6EECF244321}">
                <p14:modId xmlns:p14="http://schemas.microsoft.com/office/powerpoint/2010/main" val="3669647833"/>
              </p:ext>
            </p:extLst>
          </p:nvPr>
        </p:nvGraphicFramePr>
        <p:xfrm>
          <a:off x="5458984" y="812799"/>
          <a:ext cx="5928344" cy="5294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0BBDE8FC-E3A5-619A-94A4-C3169AF8CB33}"/>
              </a:ext>
            </a:extLst>
          </p:cNvPr>
          <p:cNvPicPr>
            <a:picLocks noChangeAspect="1"/>
          </p:cNvPicPr>
          <p:nvPr/>
        </p:nvPicPr>
        <p:blipFill>
          <a:blip r:embed="rId7"/>
          <a:stretch>
            <a:fillRect/>
          </a:stretch>
        </p:blipFill>
        <p:spPr>
          <a:xfrm>
            <a:off x="804672" y="3112655"/>
            <a:ext cx="1971675" cy="1371600"/>
          </a:xfrm>
          <a:prstGeom prst="rect">
            <a:avLst/>
          </a:prstGeom>
        </p:spPr>
      </p:pic>
      <p:pic>
        <p:nvPicPr>
          <p:cNvPr id="9" name="Picture 8">
            <a:extLst>
              <a:ext uri="{FF2B5EF4-FFF2-40B4-BE49-F238E27FC236}">
                <a16:creationId xmlns:a16="http://schemas.microsoft.com/office/drawing/2014/main" id="{DDBBDCBB-CD2C-A6AE-710B-956B307F88E8}"/>
              </a:ext>
            </a:extLst>
          </p:cNvPr>
          <p:cNvPicPr>
            <a:picLocks noChangeAspect="1"/>
          </p:cNvPicPr>
          <p:nvPr/>
        </p:nvPicPr>
        <p:blipFill>
          <a:blip r:embed="rId8"/>
          <a:stretch>
            <a:fillRect/>
          </a:stretch>
        </p:blipFill>
        <p:spPr>
          <a:xfrm>
            <a:off x="1895358" y="4671688"/>
            <a:ext cx="1943100" cy="1476375"/>
          </a:xfrm>
          <a:prstGeom prst="rect">
            <a:avLst/>
          </a:prstGeom>
        </p:spPr>
      </p:pic>
    </p:spTree>
    <p:extLst>
      <p:ext uri="{BB962C8B-B14F-4D97-AF65-F5344CB8AC3E}">
        <p14:creationId xmlns:p14="http://schemas.microsoft.com/office/powerpoint/2010/main" val="3436893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7A62D4-BEB2-44A2-8188-14963E243620}"/>
              </a:ext>
            </a:extLst>
          </p:cNvPr>
          <p:cNvSpPr>
            <a:spLocks noGrp="1"/>
          </p:cNvSpPr>
          <p:nvPr>
            <p:ph idx="1"/>
          </p:nvPr>
        </p:nvSpPr>
        <p:spPr>
          <a:xfrm>
            <a:off x="1097281" y="2164359"/>
            <a:ext cx="10991256" cy="4026715"/>
          </a:xfrm>
        </p:spPr>
        <p:txBody>
          <a:bodyPr>
            <a:normAutofit/>
          </a:bodyPr>
          <a:lstStyle/>
          <a:p>
            <a:endParaRPr lang="en-US" sz="1000" dirty="0"/>
          </a:p>
          <a:p>
            <a:endParaRPr lang="en-US" sz="1000" dirty="0"/>
          </a:p>
          <a:p>
            <a:endParaRPr lang="en-US" sz="1000" dirty="0"/>
          </a:p>
          <a:p>
            <a:endParaRPr lang="en-US" sz="1000" dirty="0"/>
          </a:p>
          <a:p>
            <a:endParaRPr lang="en-US" dirty="0"/>
          </a:p>
        </p:txBody>
      </p:sp>
      <p:sp>
        <p:nvSpPr>
          <p:cNvPr id="4" name="Footer Placeholder 3">
            <a:extLst>
              <a:ext uri="{FF2B5EF4-FFF2-40B4-BE49-F238E27FC236}">
                <a16:creationId xmlns:a16="http://schemas.microsoft.com/office/drawing/2014/main" id="{1CB374D5-36FF-4C4E-9CC9-980F9555D79A}"/>
              </a:ext>
            </a:extLst>
          </p:cNvPr>
          <p:cNvSpPr>
            <a:spLocks noGrp="1"/>
          </p:cNvSpPr>
          <p:nvPr>
            <p:ph type="ftr" sz="quarter" idx="11"/>
          </p:nvPr>
        </p:nvSpPr>
        <p:spPr/>
        <p:txBody>
          <a:bodyPr/>
          <a:lstStyle/>
          <a:p>
            <a:r>
              <a:rPr lang="en-US" dirty="0"/>
              <a:t>2021 Program Overview</a:t>
            </a:r>
          </a:p>
        </p:txBody>
      </p:sp>
      <p:pic>
        <p:nvPicPr>
          <p:cNvPr id="11" name="Picture 10" descr="A diagram of a community">
            <a:extLst>
              <a:ext uri="{FF2B5EF4-FFF2-40B4-BE49-F238E27FC236}">
                <a16:creationId xmlns:a16="http://schemas.microsoft.com/office/drawing/2014/main" id="{72FF3B3E-0EF5-D4A5-435F-1F46DC3A8C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3043794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57BB37-1B82-A4C2-07B4-09AF1D535B3F}"/>
              </a:ext>
            </a:extLst>
          </p:cNvPr>
          <p:cNvPicPr>
            <a:picLocks noChangeAspect="1"/>
          </p:cNvPicPr>
          <p:nvPr/>
        </p:nvPicPr>
        <p:blipFill>
          <a:blip r:embed="rId2"/>
          <a:stretch>
            <a:fillRect/>
          </a:stretch>
        </p:blipFill>
        <p:spPr>
          <a:xfrm>
            <a:off x="3810279" y="0"/>
            <a:ext cx="4687263" cy="4578350"/>
          </a:xfrm>
          <a:prstGeom prst="rect">
            <a:avLst/>
          </a:prstGeom>
          <a:noFill/>
        </p:spPr>
      </p:pic>
      <p:sp>
        <p:nvSpPr>
          <p:cNvPr id="14" name="Title 2">
            <a:extLst>
              <a:ext uri="{FF2B5EF4-FFF2-40B4-BE49-F238E27FC236}">
                <a16:creationId xmlns:a16="http://schemas.microsoft.com/office/drawing/2014/main" id="{87BC511E-BCD2-A8BE-C1B0-CC553F41B58E}"/>
              </a:ext>
            </a:extLst>
          </p:cNvPr>
          <p:cNvSpPr>
            <a:spLocks noGrp="1"/>
          </p:cNvSpPr>
          <p:nvPr>
            <p:ph type="title"/>
          </p:nvPr>
        </p:nvSpPr>
        <p:spPr>
          <a:xfrm>
            <a:off x="1097279" y="4774834"/>
            <a:ext cx="10113645" cy="743682"/>
          </a:xfrm>
        </p:spPr>
        <p:txBody>
          <a:bodyPr/>
          <a:lstStyle/>
          <a:p>
            <a:pPr algn="ctr"/>
            <a:r>
              <a:rPr lang="en-US" dirty="0"/>
              <a:t>2023 User Fee Income</a:t>
            </a:r>
          </a:p>
        </p:txBody>
      </p:sp>
      <p:sp>
        <p:nvSpPr>
          <p:cNvPr id="16" name="Text Placeholder 3">
            <a:extLst>
              <a:ext uri="{FF2B5EF4-FFF2-40B4-BE49-F238E27FC236}">
                <a16:creationId xmlns:a16="http://schemas.microsoft.com/office/drawing/2014/main" id="{CEA2EF74-61FE-05B5-507C-14D2D10949ED}"/>
              </a:ext>
            </a:extLst>
          </p:cNvPr>
          <p:cNvSpPr>
            <a:spLocks noGrp="1"/>
          </p:cNvSpPr>
          <p:nvPr>
            <p:ph type="body" sz="half" idx="2"/>
          </p:nvPr>
        </p:nvSpPr>
        <p:spPr>
          <a:xfrm>
            <a:off x="1097279" y="5715000"/>
            <a:ext cx="10113264" cy="609600"/>
          </a:xfrm>
        </p:spPr>
        <p:txBody>
          <a:bodyPr/>
          <a:lstStyle/>
          <a:p>
            <a:pPr algn="ctr"/>
            <a:r>
              <a:rPr lang="en-US" b="1" dirty="0">
                <a:solidFill>
                  <a:schemeClr val="accent2">
                    <a:lumMod val="75000"/>
                  </a:schemeClr>
                </a:solidFill>
              </a:rPr>
              <a:t>Whitley County Community Corrections Project Income Fund</a:t>
            </a:r>
          </a:p>
        </p:txBody>
      </p:sp>
      <p:sp>
        <p:nvSpPr>
          <p:cNvPr id="2" name="Footer Placeholder 1">
            <a:extLst>
              <a:ext uri="{FF2B5EF4-FFF2-40B4-BE49-F238E27FC236}">
                <a16:creationId xmlns:a16="http://schemas.microsoft.com/office/drawing/2014/main" id="{4145606A-B479-4759-A01B-79967CEB840A}"/>
              </a:ext>
            </a:extLst>
          </p:cNvPr>
          <p:cNvSpPr>
            <a:spLocks noGrp="1"/>
          </p:cNvSpPr>
          <p:nvPr>
            <p:ph type="ftr" sz="quarter" idx="11"/>
          </p:nvPr>
        </p:nvSpPr>
        <p:spPr>
          <a:xfrm>
            <a:off x="8218" y="6492875"/>
            <a:ext cx="6818262" cy="365125"/>
          </a:xfrm>
        </p:spPr>
        <p:txBody>
          <a:bodyPr anchor="ctr">
            <a:normAutofit/>
          </a:bodyPr>
          <a:lstStyle/>
          <a:p>
            <a:pPr>
              <a:spcAft>
                <a:spcPts val="600"/>
              </a:spcAft>
            </a:pPr>
            <a:r>
              <a:rPr lang="en-US" sz="1000" dirty="0">
                <a:solidFill>
                  <a:schemeClr val="accent1">
                    <a:lumMod val="75000"/>
                  </a:schemeClr>
                </a:solidFill>
              </a:rPr>
              <a:t>2023 program Overview</a:t>
            </a:r>
          </a:p>
        </p:txBody>
      </p:sp>
    </p:spTree>
    <p:extLst>
      <p:ext uri="{BB962C8B-B14F-4D97-AF65-F5344CB8AC3E}">
        <p14:creationId xmlns:p14="http://schemas.microsoft.com/office/powerpoint/2010/main" val="2866418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041AD3C-4219-C06F-7AC9-484B0192D4F6}"/>
              </a:ext>
            </a:extLst>
          </p:cNvPr>
          <p:cNvSpPr>
            <a:spLocks noGrp="1"/>
          </p:cNvSpPr>
          <p:nvPr>
            <p:ph type="title"/>
          </p:nvPr>
        </p:nvSpPr>
        <p:spPr>
          <a:xfrm>
            <a:off x="278780" y="-1"/>
            <a:ext cx="11608419" cy="1828801"/>
          </a:xfrm>
        </p:spPr>
        <p:txBody>
          <a:bodyPr>
            <a:noAutofit/>
          </a:bodyPr>
          <a:lstStyle/>
          <a:p>
            <a:pPr marL="0" marR="0">
              <a:spcBef>
                <a:spcPts val="0"/>
              </a:spcBef>
              <a:spcAft>
                <a:spcPts val="0"/>
              </a:spcAft>
            </a:pPr>
            <a:r>
              <a:rPr lang="en-US" sz="1400" dirty="0">
                <a:solidFill>
                  <a:srgbClr val="000000"/>
                </a:solidFill>
                <a:effectLst/>
                <a:latin typeface="+mn-lt"/>
                <a:ea typeface="Times New Roman" panose="02020603050405020304" pitchFamily="18" charset="0"/>
                <a:cs typeface="Aptos" panose="020B0004020202020204" pitchFamily="34" charset="0"/>
              </a:rPr>
              <a:t>As a reminder, the reason previous years prior to 2022 are not included above is because I was tracking commissary by fiscal year (Jul-Jun) instead of the now calendar year (Jan-Dec).  Income is calculated from the weekly ledger amounts provided by the Staff processing the money.</a:t>
            </a:r>
            <a:br>
              <a:rPr lang="en-US" sz="1400" dirty="0">
                <a:solidFill>
                  <a:srgbClr val="000000"/>
                </a:solidFill>
                <a:effectLst/>
                <a:latin typeface="+mn-lt"/>
                <a:ea typeface="Aptos" panose="020B0004020202020204" pitchFamily="34" charset="0"/>
                <a:cs typeface="Aptos" panose="020B0004020202020204" pitchFamily="34" charset="0"/>
              </a:rPr>
            </a:br>
            <a:r>
              <a:rPr lang="en-US" sz="1400" dirty="0">
                <a:solidFill>
                  <a:srgbClr val="000000"/>
                </a:solidFill>
                <a:effectLst/>
                <a:latin typeface="+mn-lt"/>
                <a:ea typeface="Times New Roman" panose="02020603050405020304" pitchFamily="18" charset="0"/>
                <a:cs typeface="Aptos" panose="020B0004020202020204" pitchFamily="34" charset="0"/>
              </a:rPr>
              <a:t>Expenses are calculated from purchases from Walmart, Amazon, Keefe, and Maxima Supply.</a:t>
            </a:r>
            <a:br>
              <a:rPr lang="en-US" sz="1400" dirty="0">
                <a:solidFill>
                  <a:srgbClr val="000000"/>
                </a:solidFill>
                <a:effectLst/>
                <a:latin typeface="+mn-lt"/>
                <a:ea typeface="Aptos" panose="020B0004020202020204" pitchFamily="34" charset="0"/>
                <a:cs typeface="Aptos" panose="020B0004020202020204" pitchFamily="34" charset="0"/>
              </a:rPr>
            </a:br>
            <a:r>
              <a:rPr lang="en-US" sz="1400" dirty="0">
                <a:solidFill>
                  <a:srgbClr val="000000"/>
                </a:solidFill>
                <a:effectLst/>
                <a:latin typeface="+mn-lt"/>
                <a:ea typeface="Times New Roman" panose="02020603050405020304" pitchFamily="18" charset="0"/>
                <a:cs typeface="Aptos" panose="020B0004020202020204" pitchFamily="34" charset="0"/>
              </a:rPr>
              <a:t>Losses are calculated from various means (facility uses, expired product, etc.) The biggest contributor to our losses are typically through "gifting" the $15 certificates to Participants from Staff through actions that Participant's provide to the program or facility. The 2</a:t>
            </a:r>
            <a:r>
              <a:rPr lang="en-US" sz="1400" baseline="30000" dirty="0">
                <a:solidFill>
                  <a:srgbClr val="000000"/>
                </a:solidFill>
                <a:effectLst/>
                <a:latin typeface="+mn-lt"/>
                <a:ea typeface="Times New Roman" panose="02020603050405020304" pitchFamily="18" charset="0"/>
                <a:cs typeface="Aptos" panose="020B0004020202020204" pitchFamily="34" charset="0"/>
              </a:rPr>
              <a:t>nd</a:t>
            </a:r>
            <a:r>
              <a:rPr lang="en-US" sz="1400" dirty="0">
                <a:solidFill>
                  <a:srgbClr val="000000"/>
                </a:solidFill>
                <a:effectLst/>
                <a:latin typeface="+mn-lt"/>
                <a:ea typeface="Times New Roman" panose="02020603050405020304" pitchFamily="18" charset="0"/>
                <a:cs typeface="Aptos" panose="020B0004020202020204" pitchFamily="34" charset="0"/>
              </a:rPr>
              <a:t> biggest contributor (at least for 2022) was facility use (window blinds) prior to a facility audit/walkthrough. Lockers are straight profit (amount </a:t>
            </a:r>
            <a:r>
              <a:rPr lang="en-US" sz="1400" i="1" u="sng" dirty="0">
                <a:solidFill>
                  <a:srgbClr val="000000"/>
                </a:solidFill>
                <a:effectLst/>
                <a:latin typeface="+mn-lt"/>
                <a:ea typeface="Times New Roman" panose="02020603050405020304" pitchFamily="18" charset="0"/>
                <a:cs typeface="Aptos" panose="020B0004020202020204" pitchFamily="34" charset="0"/>
              </a:rPr>
              <a:t>is included</a:t>
            </a:r>
            <a:r>
              <a:rPr lang="en-US" sz="1400" dirty="0">
                <a:solidFill>
                  <a:srgbClr val="000000"/>
                </a:solidFill>
                <a:effectLst/>
                <a:latin typeface="+mn-lt"/>
                <a:ea typeface="Times New Roman" panose="02020603050405020304" pitchFamily="18" charset="0"/>
                <a:cs typeface="Aptos" panose="020B0004020202020204" pitchFamily="34" charset="0"/>
              </a:rPr>
              <a:t> in the </a:t>
            </a:r>
            <a:r>
              <a:rPr lang="en-US" sz="1400" b="1" dirty="0">
                <a:solidFill>
                  <a:srgbClr val="000000"/>
                </a:solidFill>
                <a:effectLst/>
                <a:latin typeface="+mn-lt"/>
                <a:ea typeface="Times New Roman" panose="02020603050405020304" pitchFamily="18" charset="0"/>
                <a:cs typeface="Aptos" panose="020B0004020202020204" pitchFamily="34" charset="0"/>
              </a:rPr>
              <a:t>PROFIT</a:t>
            </a:r>
            <a:r>
              <a:rPr lang="en-US" sz="1400" dirty="0">
                <a:solidFill>
                  <a:srgbClr val="000000"/>
                </a:solidFill>
                <a:effectLst/>
                <a:latin typeface="+mn-lt"/>
                <a:ea typeface="Times New Roman" panose="02020603050405020304" pitchFamily="18" charset="0"/>
                <a:cs typeface="Aptos" panose="020B0004020202020204" pitchFamily="34" charset="0"/>
              </a:rPr>
              <a:t> total) and since it has to be tracked, it provides a easy way to show data on how much is made.</a:t>
            </a:r>
            <a:br>
              <a:rPr lang="en-US" sz="1400" dirty="0">
                <a:solidFill>
                  <a:srgbClr val="000000"/>
                </a:solidFill>
                <a:effectLst/>
                <a:latin typeface="+mn-lt"/>
                <a:ea typeface="Times New Roman" panose="02020603050405020304" pitchFamily="18" charset="0"/>
                <a:cs typeface="Aptos" panose="020B0004020202020204" pitchFamily="34" charset="0"/>
              </a:rPr>
            </a:br>
            <a:br>
              <a:rPr lang="en-US" sz="1400" dirty="0">
                <a:solidFill>
                  <a:srgbClr val="000000"/>
                </a:solidFill>
                <a:effectLst/>
                <a:latin typeface="+mn-lt"/>
                <a:ea typeface="Times New Roman" panose="02020603050405020304" pitchFamily="18" charset="0"/>
                <a:cs typeface="Aptos" panose="020B0004020202020204" pitchFamily="34" charset="0"/>
              </a:rPr>
            </a:br>
            <a:r>
              <a:rPr lang="en-US" sz="1400" dirty="0">
                <a:solidFill>
                  <a:srgbClr val="000000"/>
                </a:solidFill>
                <a:effectLst/>
                <a:latin typeface="+mn-lt"/>
                <a:ea typeface="Times New Roman" panose="02020603050405020304" pitchFamily="18" charset="0"/>
                <a:cs typeface="Aptos" panose="020B0004020202020204" pitchFamily="34" charset="0"/>
              </a:rPr>
              <a:t>Submitted by: Chad Buzzard, Residential Shift Supervisor</a:t>
            </a:r>
            <a:endParaRPr lang="en-US" sz="1400" dirty="0"/>
          </a:p>
        </p:txBody>
      </p:sp>
      <p:pic>
        <p:nvPicPr>
          <p:cNvPr id="7" name="Picture Placeholder 6">
            <a:extLst>
              <a:ext uri="{FF2B5EF4-FFF2-40B4-BE49-F238E27FC236}">
                <a16:creationId xmlns:a16="http://schemas.microsoft.com/office/drawing/2014/main" id="{31FC8603-4B9A-68EC-0E06-25A311A712D7}"/>
              </a:ext>
            </a:extLst>
          </p:cNvPr>
          <p:cNvPicPr>
            <a:picLocks noGrp="1" noChangeAspect="1"/>
          </p:cNvPicPr>
          <p:nvPr>
            <p:ph idx="1"/>
          </p:nvPr>
        </p:nvPicPr>
        <p:blipFill>
          <a:blip r:embed="rId2"/>
          <a:stretch/>
        </p:blipFill>
        <p:spPr>
          <a:xfrm>
            <a:off x="905164" y="1828801"/>
            <a:ext cx="10250516" cy="4618038"/>
          </a:xfrm>
          <a:noFill/>
        </p:spPr>
      </p:pic>
      <p:sp>
        <p:nvSpPr>
          <p:cNvPr id="5" name="Footer Placeholder 4">
            <a:extLst>
              <a:ext uri="{FF2B5EF4-FFF2-40B4-BE49-F238E27FC236}">
                <a16:creationId xmlns:a16="http://schemas.microsoft.com/office/drawing/2014/main" id="{FA2CC4A2-F53F-3CBF-B736-47415B29F0DC}"/>
              </a:ext>
            </a:extLst>
          </p:cNvPr>
          <p:cNvSpPr>
            <a:spLocks noGrp="1"/>
          </p:cNvSpPr>
          <p:nvPr>
            <p:ph type="ftr" sz="quarter" idx="11"/>
          </p:nvPr>
        </p:nvSpPr>
        <p:spPr>
          <a:xfrm>
            <a:off x="18493" y="6446839"/>
            <a:ext cx="6818262" cy="365125"/>
          </a:xfrm>
        </p:spPr>
        <p:txBody>
          <a:bodyPr anchor="ctr">
            <a:normAutofit/>
          </a:bodyPr>
          <a:lstStyle/>
          <a:p>
            <a:pPr>
              <a:spcAft>
                <a:spcPts val="600"/>
              </a:spcAft>
            </a:pPr>
            <a:r>
              <a:rPr lang="en-US" sz="1000" dirty="0">
                <a:solidFill>
                  <a:schemeClr val="accent1">
                    <a:lumMod val="75000"/>
                  </a:schemeClr>
                </a:solidFill>
              </a:rPr>
              <a:t>2023 Program Overview</a:t>
            </a:r>
          </a:p>
        </p:txBody>
      </p:sp>
    </p:spTree>
    <p:extLst>
      <p:ext uri="{BB962C8B-B14F-4D97-AF65-F5344CB8AC3E}">
        <p14:creationId xmlns:p14="http://schemas.microsoft.com/office/powerpoint/2010/main" val="646119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CA23D-769D-4B09-A54A-648FCABCE5C2}"/>
              </a:ext>
            </a:extLst>
          </p:cNvPr>
          <p:cNvSpPr>
            <a:spLocks noGrp="1"/>
          </p:cNvSpPr>
          <p:nvPr>
            <p:ph type="title"/>
          </p:nvPr>
        </p:nvSpPr>
        <p:spPr>
          <a:xfrm>
            <a:off x="643466" y="786383"/>
            <a:ext cx="3517567" cy="2093975"/>
          </a:xfrm>
        </p:spPr>
        <p:txBody>
          <a:bodyPr anchor="b">
            <a:normAutofit/>
          </a:bodyPr>
          <a:lstStyle/>
          <a:p>
            <a:pPr algn="ctr"/>
            <a:r>
              <a:rPr lang="en-US" dirty="0"/>
              <a:t>Community Corrections 2023 Review</a:t>
            </a:r>
          </a:p>
        </p:txBody>
      </p:sp>
      <p:sp>
        <p:nvSpPr>
          <p:cNvPr id="3" name="Content Placeholder 2">
            <a:extLst>
              <a:ext uri="{FF2B5EF4-FFF2-40B4-BE49-F238E27FC236}">
                <a16:creationId xmlns:a16="http://schemas.microsoft.com/office/drawing/2014/main" id="{5FE15204-3E1B-4DF3-9521-3197FCC2209E}"/>
              </a:ext>
            </a:extLst>
          </p:cNvPr>
          <p:cNvSpPr>
            <a:spLocks noGrp="1"/>
          </p:cNvSpPr>
          <p:nvPr>
            <p:ph idx="1"/>
          </p:nvPr>
        </p:nvSpPr>
        <p:spPr>
          <a:xfrm>
            <a:off x="5062653" y="100361"/>
            <a:ext cx="6724185" cy="6222380"/>
          </a:xfrm>
        </p:spPr>
        <p:txBody>
          <a:bodyPr>
            <a:normAutofit/>
          </a:bodyPr>
          <a:lstStyle/>
          <a:p>
            <a:pPr>
              <a:lnSpc>
                <a:spcPct val="100000"/>
              </a:lnSpc>
            </a:pPr>
            <a:r>
              <a:rPr lang="en-US" sz="1600" dirty="0"/>
              <a:t>Whitley County Community Corrections continued to provide levels of supervision that reduced the amount of time offenders serve in jail or the Department of Correction. In addition, Community Corrections provided programming and services to address criminogenic needs.  The number of participants struggling with mental health and/or substance abuse disorders continue to be of concern as well as the need for transitional housing and support services for those released from community supervision. </a:t>
            </a:r>
          </a:p>
          <a:p>
            <a:pPr>
              <a:lnSpc>
                <a:spcPct val="100000"/>
              </a:lnSpc>
            </a:pPr>
            <a:r>
              <a:rPr lang="en-US" sz="1600" dirty="0"/>
              <a:t>2024 projects include working with the Facility Committee to develop a Community Corrections Facility Building Plan, review staffing plan and make recommendations to respond to current need within justice system and expand transitional housing opportunities.  </a:t>
            </a:r>
          </a:p>
          <a:p>
            <a:pPr>
              <a:lnSpc>
                <a:spcPct val="100000"/>
              </a:lnSpc>
            </a:pPr>
            <a:r>
              <a:rPr lang="en-US" sz="1600" dirty="0"/>
              <a:t>I continue to be grateful to the staff, community stakeholders, and elected officials for their support and willingness to explore new programming and services that may improve overall health and safety within the community.</a:t>
            </a:r>
          </a:p>
          <a:p>
            <a:pPr marL="0" indent="0">
              <a:lnSpc>
                <a:spcPct val="100000"/>
              </a:lnSpc>
              <a:buNone/>
            </a:pPr>
            <a:endParaRPr lang="en-US" sz="1600" dirty="0"/>
          </a:p>
          <a:p>
            <a:pPr>
              <a:lnSpc>
                <a:spcPct val="100000"/>
              </a:lnSpc>
            </a:pPr>
            <a:r>
              <a:rPr lang="en-US" sz="1600" dirty="0"/>
              <a:t>Respectfully,</a:t>
            </a:r>
          </a:p>
          <a:p>
            <a:pPr>
              <a:lnSpc>
                <a:spcPct val="100000"/>
              </a:lnSpc>
            </a:pPr>
            <a:endParaRPr lang="en-US" sz="1600" dirty="0"/>
          </a:p>
          <a:p>
            <a:pPr>
              <a:lnSpc>
                <a:spcPct val="100000"/>
              </a:lnSpc>
            </a:pPr>
            <a:r>
              <a:rPr lang="en-US" sz="1600" dirty="0"/>
              <a:t>Paula Worden</a:t>
            </a:r>
          </a:p>
          <a:p>
            <a:pPr>
              <a:lnSpc>
                <a:spcPct val="100000"/>
              </a:lnSpc>
            </a:pPr>
            <a:endParaRPr lang="en-US" sz="1600" dirty="0"/>
          </a:p>
          <a:p>
            <a:pPr>
              <a:lnSpc>
                <a:spcPct val="100000"/>
              </a:lnSpc>
            </a:pPr>
            <a:endParaRPr lang="en-US" sz="1600" dirty="0"/>
          </a:p>
          <a:p>
            <a:pPr>
              <a:lnSpc>
                <a:spcPct val="100000"/>
              </a:lnSpc>
            </a:pPr>
            <a:endParaRPr lang="en-US" sz="1600" dirty="0"/>
          </a:p>
        </p:txBody>
      </p:sp>
      <p:sp>
        <p:nvSpPr>
          <p:cNvPr id="9" name="Text Placeholder 3">
            <a:extLst>
              <a:ext uri="{FF2B5EF4-FFF2-40B4-BE49-F238E27FC236}">
                <a16:creationId xmlns:a16="http://schemas.microsoft.com/office/drawing/2014/main" id="{64BD51D2-984C-F81D-75D5-9F5B3A1180B3}"/>
              </a:ext>
            </a:extLst>
          </p:cNvPr>
          <p:cNvSpPr>
            <a:spLocks noGrp="1"/>
          </p:cNvSpPr>
          <p:nvPr>
            <p:ph type="body" sz="half" idx="2"/>
          </p:nvPr>
        </p:nvSpPr>
        <p:spPr>
          <a:xfrm>
            <a:off x="643465" y="3043050"/>
            <a:ext cx="3517567" cy="3064505"/>
          </a:xfrm>
        </p:spPr>
        <p:txBody>
          <a:bodyPr/>
          <a:lstStyle/>
          <a:p>
            <a:endParaRPr lang="en-US" dirty="0"/>
          </a:p>
        </p:txBody>
      </p:sp>
      <p:sp>
        <p:nvSpPr>
          <p:cNvPr id="4" name="Footer Placeholder 3">
            <a:extLst>
              <a:ext uri="{FF2B5EF4-FFF2-40B4-BE49-F238E27FC236}">
                <a16:creationId xmlns:a16="http://schemas.microsoft.com/office/drawing/2014/main" id="{A52A11E3-2799-4258-BE06-2A892EC78F73}"/>
              </a:ext>
            </a:extLst>
          </p:cNvPr>
          <p:cNvSpPr>
            <a:spLocks noGrp="1"/>
          </p:cNvSpPr>
          <p:nvPr>
            <p:ph type="ftr" sz="quarter" idx="11"/>
          </p:nvPr>
        </p:nvSpPr>
        <p:spPr>
          <a:xfrm>
            <a:off x="0" y="6492875"/>
            <a:ext cx="5334019" cy="365125"/>
          </a:xfrm>
        </p:spPr>
        <p:txBody>
          <a:bodyPr anchor="ctr">
            <a:normAutofit/>
          </a:bodyPr>
          <a:lstStyle/>
          <a:p>
            <a:pPr>
              <a:spcAft>
                <a:spcPts val="600"/>
              </a:spcAft>
            </a:pPr>
            <a:r>
              <a:rPr lang="en-US" sz="1000" dirty="0">
                <a:solidFill>
                  <a:schemeClr val="accent1">
                    <a:lumMod val="75000"/>
                  </a:schemeClr>
                </a:solidFill>
              </a:rPr>
              <a:t>2023 Program Overview</a:t>
            </a:r>
          </a:p>
        </p:txBody>
      </p:sp>
      <p:pic>
        <p:nvPicPr>
          <p:cNvPr id="6" name="Picture 5">
            <a:extLst>
              <a:ext uri="{FF2B5EF4-FFF2-40B4-BE49-F238E27FC236}">
                <a16:creationId xmlns:a16="http://schemas.microsoft.com/office/drawing/2014/main" id="{FBCB30CA-5D60-1957-EDA4-37CCEF3EBB1F}"/>
              </a:ext>
            </a:extLst>
          </p:cNvPr>
          <p:cNvPicPr>
            <a:picLocks noChangeAspect="1"/>
          </p:cNvPicPr>
          <p:nvPr/>
        </p:nvPicPr>
        <p:blipFill>
          <a:blip r:embed="rId2"/>
          <a:stretch>
            <a:fillRect/>
          </a:stretch>
        </p:blipFill>
        <p:spPr>
          <a:xfrm>
            <a:off x="643465" y="3120890"/>
            <a:ext cx="3354794" cy="2950727"/>
          </a:xfrm>
          <a:prstGeom prst="rect">
            <a:avLst/>
          </a:prstGeom>
        </p:spPr>
      </p:pic>
    </p:spTree>
    <p:extLst>
      <p:ext uri="{BB962C8B-B14F-4D97-AF65-F5344CB8AC3E}">
        <p14:creationId xmlns:p14="http://schemas.microsoft.com/office/powerpoint/2010/main" val="2633420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F77D3-5AE1-4267-95A0-CC4EAD3FD95E}"/>
              </a:ext>
            </a:extLst>
          </p:cNvPr>
          <p:cNvSpPr>
            <a:spLocks noGrp="1"/>
          </p:cNvSpPr>
          <p:nvPr>
            <p:ph type="title"/>
          </p:nvPr>
        </p:nvSpPr>
        <p:spPr/>
        <p:txBody>
          <a:bodyPr/>
          <a:lstStyle/>
          <a:p>
            <a:pPr algn="ctr"/>
            <a:r>
              <a:rPr lang="en-US" b="1" dirty="0">
                <a:solidFill>
                  <a:schemeClr val="accent2">
                    <a:lumMod val="75000"/>
                  </a:schemeClr>
                </a:solidFill>
              </a:rPr>
              <a:t>Advisory Board Members</a:t>
            </a:r>
          </a:p>
        </p:txBody>
      </p:sp>
      <p:sp>
        <p:nvSpPr>
          <p:cNvPr id="3" name="Content Placeholder 2">
            <a:extLst>
              <a:ext uri="{FF2B5EF4-FFF2-40B4-BE49-F238E27FC236}">
                <a16:creationId xmlns:a16="http://schemas.microsoft.com/office/drawing/2014/main" id="{9DEC3B9F-72D2-4649-9526-03ADDB71FE07}"/>
              </a:ext>
            </a:extLst>
          </p:cNvPr>
          <p:cNvSpPr>
            <a:spLocks noGrp="1"/>
          </p:cNvSpPr>
          <p:nvPr>
            <p:ph idx="1"/>
          </p:nvPr>
        </p:nvSpPr>
        <p:spPr>
          <a:xfrm>
            <a:off x="1097280" y="2108202"/>
            <a:ext cx="10058400" cy="2895314"/>
          </a:xfrm>
        </p:spPr>
        <p:txBody>
          <a:bodyPr>
            <a:normAutofit fontScale="85000" lnSpcReduction="10000"/>
          </a:bodyPr>
          <a:lstStyle/>
          <a:p>
            <a:r>
              <a:rPr lang="en-US" sz="1600" b="1" dirty="0">
                <a:solidFill>
                  <a:schemeClr val="tx1"/>
                </a:solidFill>
              </a:rPr>
              <a:t>Greggory Hockemeyer, Chairperson		Ed Beber		     Anthony Churchward		John Barrett</a:t>
            </a:r>
          </a:p>
          <a:p>
            <a:r>
              <a:rPr lang="en-US" sz="1600" b="1" dirty="0">
                <a:solidFill>
                  <a:schemeClr val="tx1"/>
                </a:solidFill>
              </a:rPr>
              <a:t>Judge Matthew Rentschler, Vice Chairperson	Michael Schrader	     Jennifer Reiff		Carolyn Ross	</a:t>
            </a:r>
          </a:p>
          <a:p>
            <a:r>
              <a:rPr lang="en-US" sz="1600" b="1" dirty="0">
                <a:solidFill>
                  <a:schemeClr val="tx1"/>
                </a:solidFill>
              </a:rPr>
              <a:t>Mista Lauber, Secretary		Bob Lotter		     Sharon Persons		Theresa Baysinger</a:t>
            </a:r>
          </a:p>
          <a:p>
            <a:r>
              <a:rPr lang="en-US" sz="1600" b="1" dirty="0">
                <a:solidFill>
                  <a:schemeClr val="tx1"/>
                </a:solidFill>
              </a:rPr>
              <a:t>D.J. Sigler, Jr.			Lindsey Grossnickle	     Kurt Lehman		Ian Desch</a:t>
            </a:r>
          </a:p>
          <a:p>
            <a:r>
              <a:rPr lang="en-US" sz="1600" b="1" dirty="0">
                <a:solidFill>
                  <a:schemeClr val="tx1"/>
                </a:solidFill>
              </a:rPr>
              <a:t>Senior Judge James Heuer		Gary Parrett		     Elizabeth Deckard		Nancy Prickett	</a:t>
            </a:r>
          </a:p>
          <a:p>
            <a:r>
              <a:rPr lang="en-US" sz="1600" b="1" dirty="0">
                <a:solidFill>
                  <a:schemeClr val="tx1"/>
                </a:solidFill>
              </a:rPr>
              <a:t>Judge Douglas Fahl			Jason Spencer	     Amanda </a:t>
            </a:r>
            <a:r>
              <a:rPr lang="en-US" sz="1600" b="1" dirty="0" err="1">
                <a:solidFill>
                  <a:schemeClr val="tx1"/>
                </a:solidFill>
              </a:rPr>
              <a:t>Herendeen</a:t>
            </a:r>
            <a:endParaRPr lang="en-US" sz="1600" b="1" dirty="0">
              <a:solidFill>
                <a:schemeClr val="tx1"/>
              </a:solidFill>
            </a:endParaRPr>
          </a:p>
          <a:p>
            <a:r>
              <a:rPr lang="en-US" sz="1400" b="1" dirty="0">
                <a:solidFill>
                  <a:schemeClr val="tx1"/>
                </a:solidFill>
              </a:rPr>
              <a:t>				</a:t>
            </a:r>
          </a:p>
          <a:p>
            <a:endParaRPr lang="en-US" dirty="0"/>
          </a:p>
        </p:txBody>
      </p:sp>
      <p:sp>
        <p:nvSpPr>
          <p:cNvPr id="4" name="Footer Placeholder 3">
            <a:extLst>
              <a:ext uri="{FF2B5EF4-FFF2-40B4-BE49-F238E27FC236}">
                <a16:creationId xmlns:a16="http://schemas.microsoft.com/office/drawing/2014/main" id="{BB76ED07-E92A-4353-A7B1-41A7DD35839C}"/>
              </a:ext>
            </a:extLst>
          </p:cNvPr>
          <p:cNvSpPr>
            <a:spLocks noGrp="1"/>
          </p:cNvSpPr>
          <p:nvPr>
            <p:ph type="ftr" sz="quarter" idx="11"/>
          </p:nvPr>
        </p:nvSpPr>
        <p:spPr>
          <a:xfrm>
            <a:off x="0" y="6388834"/>
            <a:ext cx="6818262" cy="469166"/>
          </a:xfrm>
        </p:spPr>
        <p:txBody>
          <a:bodyPr/>
          <a:lstStyle/>
          <a:p>
            <a:r>
              <a:rPr lang="en-US" sz="1000" dirty="0">
                <a:solidFill>
                  <a:schemeClr val="accent1">
                    <a:lumMod val="75000"/>
                  </a:schemeClr>
                </a:solidFill>
              </a:rPr>
              <a:t>2023 Program Overview</a:t>
            </a:r>
          </a:p>
        </p:txBody>
      </p:sp>
    </p:spTree>
    <p:extLst>
      <p:ext uri="{BB962C8B-B14F-4D97-AF65-F5344CB8AC3E}">
        <p14:creationId xmlns:p14="http://schemas.microsoft.com/office/powerpoint/2010/main" val="4279252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BE627-8434-4C27-9B85-8862AB3A75F7}"/>
              </a:ext>
            </a:extLst>
          </p:cNvPr>
          <p:cNvSpPr>
            <a:spLocks noGrp="1"/>
          </p:cNvSpPr>
          <p:nvPr>
            <p:ph type="title"/>
          </p:nvPr>
        </p:nvSpPr>
        <p:spPr>
          <a:xfrm>
            <a:off x="1097280" y="286604"/>
            <a:ext cx="10058400" cy="448334"/>
          </a:xfrm>
        </p:spPr>
        <p:txBody>
          <a:bodyPr>
            <a:noAutofit/>
          </a:bodyPr>
          <a:lstStyle/>
          <a:p>
            <a:pPr algn="ctr"/>
            <a:r>
              <a:rPr lang="en-US" sz="2800" b="1" dirty="0">
                <a:solidFill>
                  <a:schemeClr val="accent2">
                    <a:lumMod val="75000"/>
                  </a:schemeClr>
                </a:solidFill>
              </a:rPr>
              <a:t>Organizational Chart</a:t>
            </a:r>
          </a:p>
        </p:txBody>
      </p:sp>
      <p:sp>
        <p:nvSpPr>
          <p:cNvPr id="4" name="Footer Placeholder 3">
            <a:extLst>
              <a:ext uri="{FF2B5EF4-FFF2-40B4-BE49-F238E27FC236}">
                <a16:creationId xmlns:a16="http://schemas.microsoft.com/office/drawing/2014/main" id="{E851C006-9148-4288-B3B6-96420479E920}"/>
              </a:ext>
            </a:extLst>
          </p:cNvPr>
          <p:cNvSpPr>
            <a:spLocks noGrp="1"/>
          </p:cNvSpPr>
          <p:nvPr>
            <p:ph type="ftr" sz="quarter" idx="11"/>
          </p:nvPr>
        </p:nvSpPr>
        <p:spPr>
          <a:xfrm>
            <a:off x="0" y="6492875"/>
            <a:ext cx="6818262" cy="365125"/>
          </a:xfrm>
        </p:spPr>
        <p:txBody>
          <a:bodyPr/>
          <a:lstStyle/>
          <a:p>
            <a:r>
              <a:rPr lang="en-US" sz="1000" dirty="0">
                <a:solidFill>
                  <a:schemeClr val="accent1">
                    <a:lumMod val="75000"/>
                  </a:schemeClr>
                </a:solidFill>
              </a:rPr>
              <a:t>2023 Program Overview</a:t>
            </a:r>
          </a:p>
        </p:txBody>
      </p:sp>
      <p:pic>
        <p:nvPicPr>
          <p:cNvPr id="12" name="Content Placeholder 11">
            <a:extLst>
              <a:ext uri="{FF2B5EF4-FFF2-40B4-BE49-F238E27FC236}">
                <a16:creationId xmlns:a16="http://schemas.microsoft.com/office/drawing/2014/main" id="{BE317B7C-2233-AAB7-D253-82A3BA8DF7AA}"/>
              </a:ext>
            </a:extLst>
          </p:cNvPr>
          <p:cNvPicPr>
            <a:picLocks noGrp="1" noChangeAspect="1"/>
          </p:cNvPicPr>
          <p:nvPr>
            <p:ph idx="1"/>
          </p:nvPr>
        </p:nvPicPr>
        <p:blipFill>
          <a:blip r:embed="rId2"/>
          <a:stretch>
            <a:fillRect/>
          </a:stretch>
        </p:blipFill>
        <p:spPr>
          <a:xfrm>
            <a:off x="111489" y="668320"/>
            <a:ext cx="11385293" cy="5352335"/>
          </a:xfrm>
        </p:spPr>
      </p:pic>
    </p:spTree>
    <p:extLst>
      <p:ext uri="{BB962C8B-B14F-4D97-AF65-F5344CB8AC3E}">
        <p14:creationId xmlns:p14="http://schemas.microsoft.com/office/powerpoint/2010/main" val="1865359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CD0A0-4CAC-5B8A-0BF4-7269E00154E8}"/>
              </a:ext>
            </a:extLst>
          </p:cNvPr>
          <p:cNvSpPr>
            <a:spLocks noGrp="1"/>
          </p:cNvSpPr>
          <p:nvPr>
            <p:ph type="title"/>
          </p:nvPr>
        </p:nvSpPr>
        <p:spPr>
          <a:xfrm>
            <a:off x="1097280" y="286603"/>
            <a:ext cx="10058400" cy="1456472"/>
          </a:xfrm>
        </p:spPr>
        <p:txBody>
          <a:bodyPr>
            <a:normAutofit/>
          </a:bodyPr>
          <a:lstStyle/>
          <a:p>
            <a:pPr algn="ctr"/>
            <a:r>
              <a:rPr lang="en-US" b="1" dirty="0">
                <a:solidFill>
                  <a:schemeClr val="accent2">
                    <a:lumMod val="75000"/>
                  </a:schemeClr>
                </a:solidFill>
              </a:rPr>
              <a:t>2023 Adult Referrals Home Detention/Residential Services</a:t>
            </a:r>
          </a:p>
        </p:txBody>
      </p:sp>
      <p:sp>
        <p:nvSpPr>
          <p:cNvPr id="4" name="Footer Placeholder 3">
            <a:extLst>
              <a:ext uri="{FF2B5EF4-FFF2-40B4-BE49-F238E27FC236}">
                <a16:creationId xmlns:a16="http://schemas.microsoft.com/office/drawing/2014/main" id="{FDDFD0B4-C468-D406-09EF-2850D7867782}"/>
              </a:ext>
            </a:extLst>
          </p:cNvPr>
          <p:cNvSpPr>
            <a:spLocks noGrp="1"/>
          </p:cNvSpPr>
          <p:nvPr>
            <p:ph type="ftr" sz="quarter" idx="11"/>
          </p:nvPr>
        </p:nvSpPr>
        <p:spPr>
          <a:xfrm>
            <a:off x="0" y="6437441"/>
            <a:ext cx="6818262" cy="365125"/>
          </a:xfrm>
        </p:spPr>
        <p:txBody>
          <a:bodyPr/>
          <a:lstStyle/>
          <a:p>
            <a:r>
              <a:rPr lang="en-US" sz="1000" dirty="0">
                <a:solidFill>
                  <a:schemeClr val="accent1">
                    <a:lumMod val="75000"/>
                  </a:schemeClr>
                </a:solidFill>
              </a:rPr>
              <a:t>2023 Program Overview</a:t>
            </a:r>
          </a:p>
        </p:txBody>
      </p:sp>
      <p:pic>
        <p:nvPicPr>
          <p:cNvPr id="12" name="Content Placeholder 11">
            <a:extLst>
              <a:ext uri="{FF2B5EF4-FFF2-40B4-BE49-F238E27FC236}">
                <a16:creationId xmlns:a16="http://schemas.microsoft.com/office/drawing/2014/main" id="{4DD2C532-AAEF-9978-0DC2-67C955DCFCA7}"/>
              </a:ext>
            </a:extLst>
          </p:cNvPr>
          <p:cNvPicPr>
            <a:picLocks noGrp="1" noChangeAspect="1"/>
          </p:cNvPicPr>
          <p:nvPr>
            <p:ph idx="1"/>
          </p:nvPr>
        </p:nvPicPr>
        <p:blipFill>
          <a:blip r:embed="rId2"/>
          <a:stretch>
            <a:fillRect/>
          </a:stretch>
        </p:blipFill>
        <p:spPr>
          <a:xfrm>
            <a:off x="3310228" y="1870601"/>
            <a:ext cx="4878276" cy="4448710"/>
          </a:xfrm>
        </p:spPr>
      </p:pic>
    </p:spTree>
    <p:extLst>
      <p:ext uri="{BB962C8B-B14F-4D97-AF65-F5344CB8AC3E}">
        <p14:creationId xmlns:p14="http://schemas.microsoft.com/office/powerpoint/2010/main" val="3396743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3D70-0D9B-103E-072B-31E99A9ADAEC}"/>
              </a:ext>
            </a:extLst>
          </p:cNvPr>
          <p:cNvSpPr>
            <a:spLocks noGrp="1"/>
          </p:cNvSpPr>
          <p:nvPr>
            <p:ph type="title"/>
          </p:nvPr>
        </p:nvSpPr>
        <p:spPr>
          <a:xfrm>
            <a:off x="643465" y="647272"/>
            <a:ext cx="3661406" cy="1246767"/>
          </a:xfrm>
        </p:spPr>
        <p:txBody>
          <a:bodyPr/>
          <a:lstStyle/>
          <a:p>
            <a:pPr algn="ctr"/>
            <a:r>
              <a:rPr lang="en-US" b="1" dirty="0"/>
              <a:t>Alcohol and Drug Program</a:t>
            </a:r>
          </a:p>
        </p:txBody>
      </p:sp>
      <p:graphicFrame>
        <p:nvGraphicFramePr>
          <p:cNvPr id="6" name="Content Placeholder 5">
            <a:extLst>
              <a:ext uri="{FF2B5EF4-FFF2-40B4-BE49-F238E27FC236}">
                <a16:creationId xmlns:a16="http://schemas.microsoft.com/office/drawing/2014/main" id="{D63C8D38-B5DC-672D-853B-BEFBE46F44D7}"/>
              </a:ext>
            </a:extLst>
          </p:cNvPr>
          <p:cNvGraphicFramePr>
            <a:graphicFrameLocks noGrp="1"/>
          </p:cNvGraphicFramePr>
          <p:nvPr>
            <p:ph idx="1"/>
            <p:extLst>
              <p:ext uri="{D42A27DB-BD31-4B8C-83A1-F6EECF244321}">
                <p14:modId xmlns:p14="http://schemas.microsoft.com/office/powerpoint/2010/main" val="907383989"/>
              </p:ext>
            </p:extLst>
          </p:nvPr>
        </p:nvGraphicFramePr>
        <p:xfrm>
          <a:off x="5842769" y="786383"/>
          <a:ext cx="4297823" cy="4905499"/>
        </p:xfrm>
        <a:graphic>
          <a:graphicData uri="http://schemas.openxmlformats.org/drawingml/2006/table">
            <a:tbl>
              <a:tblPr/>
              <a:tblGrid>
                <a:gridCol w="44450">
                  <a:extLst>
                    <a:ext uri="{9D8B030D-6E8A-4147-A177-3AD203B41FA5}">
                      <a16:colId xmlns:a16="http://schemas.microsoft.com/office/drawing/2014/main" val="1588159769"/>
                    </a:ext>
                  </a:extLst>
                </a:gridCol>
                <a:gridCol w="538790">
                  <a:extLst>
                    <a:ext uri="{9D8B030D-6E8A-4147-A177-3AD203B41FA5}">
                      <a16:colId xmlns:a16="http://schemas.microsoft.com/office/drawing/2014/main" val="1690819786"/>
                    </a:ext>
                  </a:extLst>
                </a:gridCol>
                <a:gridCol w="981211">
                  <a:extLst>
                    <a:ext uri="{9D8B030D-6E8A-4147-A177-3AD203B41FA5}">
                      <a16:colId xmlns:a16="http://schemas.microsoft.com/office/drawing/2014/main" val="2461002763"/>
                    </a:ext>
                  </a:extLst>
                </a:gridCol>
                <a:gridCol w="375436">
                  <a:extLst>
                    <a:ext uri="{9D8B030D-6E8A-4147-A177-3AD203B41FA5}">
                      <a16:colId xmlns:a16="http://schemas.microsoft.com/office/drawing/2014/main" val="601830604"/>
                    </a:ext>
                  </a:extLst>
                </a:gridCol>
                <a:gridCol w="465601">
                  <a:extLst>
                    <a:ext uri="{9D8B030D-6E8A-4147-A177-3AD203B41FA5}">
                      <a16:colId xmlns:a16="http://schemas.microsoft.com/office/drawing/2014/main" val="3182840460"/>
                    </a:ext>
                  </a:extLst>
                </a:gridCol>
                <a:gridCol w="1051297">
                  <a:extLst>
                    <a:ext uri="{9D8B030D-6E8A-4147-A177-3AD203B41FA5}">
                      <a16:colId xmlns:a16="http://schemas.microsoft.com/office/drawing/2014/main" val="4125696746"/>
                    </a:ext>
                  </a:extLst>
                </a:gridCol>
                <a:gridCol w="841038">
                  <a:extLst>
                    <a:ext uri="{9D8B030D-6E8A-4147-A177-3AD203B41FA5}">
                      <a16:colId xmlns:a16="http://schemas.microsoft.com/office/drawing/2014/main" val="3691831073"/>
                    </a:ext>
                  </a:extLst>
                </a:gridCol>
              </a:tblGrid>
              <a:tr h="343176">
                <a:tc gridSpan="2">
                  <a:txBody>
                    <a:bodyPr/>
                    <a:lstStyle/>
                    <a:p>
                      <a:pPr algn="l" fontAlgn="b"/>
                      <a:endParaRPr lang="en-US" sz="1100" b="1"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noFill/>
                  </a:tcPr>
                </a:tc>
                <a:tc hMerge="1">
                  <a:txBody>
                    <a:bodyPr/>
                    <a:lstStyle/>
                    <a:p>
                      <a:endParaRPr lang="en-US"/>
                    </a:p>
                  </a:txBody>
                  <a:tcPr/>
                </a:tc>
                <a:tc>
                  <a:txBody>
                    <a:bodyPr/>
                    <a:lstStyle/>
                    <a:p>
                      <a:pPr algn="r" fontAlgn="b"/>
                      <a:endParaRPr lang="en-US" sz="11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noFill/>
                  </a:tcPr>
                </a:tc>
                <a:tc gridSpan="2">
                  <a:txBody>
                    <a:bodyPr/>
                    <a:lstStyle/>
                    <a:p>
                      <a:pPr algn="r" fontAlgn="b"/>
                      <a:endParaRPr lang="en-US" sz="11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noFill/>
                  </a:tcPr>
                </a:tc>
                <a:tc hMerge="1">
                  <a:txBody>
                    <a:bodyPr/>
                    <a:lstStyle/>
                    <a:p>
                      <a:pPr algn="r" fontAlgn="b"/>
                      <a:endParaRPr lang="en-US" sz="11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r" fontAlgn="b"/>
                      <a:endParaRPr lang="en-US" sz="11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r" fontAlgn="b"/>
                      <a:endParaRPr lang="en-US" sz="11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448671769"/>
                  </a:ext>
                </a:extLst>
              </a:tr>
              <a:tr h="396162">
                <a:tc gridSpan="6">
                  <a:txBody>
                    <a:bodyPr/>
                    <a:lstStyle/>
                    <a:p>
                      <a:pPr algn="l" fontAlgn="b"/>
                      <a:r>
                        <a:rPr lang="en-US" sz="1100" b="1" i="0" u="none" strike="noStrike" dirty="0">
                          <a:solidFill>
                            <a:schemeClr val="tx1">
                              <a:lumMod val="95000"/>
                              <a:lumOff val="5000"/>
                            </a:schemeClr>
                          </a:solidFill>
                          <a:effectLst/>
                          <a:latin typeface="Times New Roman" panose="02020603050405020304" pitchFamily="18" charset="0"/>
                        </a:rPr>
                        <a:t>Number of participants in each of the following categories:</a:t>
                      </a:r>
                    </a:p>
                  </a:txBody>
                  <a:tcPr marL="9525" marR="9525" marT="9525" marB="0" anchor="b">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751254522"/>
                  </a:ext>
                </a:extLst>
              </a:tr>
              <a:tr h="319154">
                <a:tc>
                  <a:txBody>
                    <a:bodyPr/>
                    <a:lstStyle/>
                    <a:p>
                      <a:pPr algn="l" fontAlgn="b"/>
                      <a:endParaRPr lang="en-US" sz="11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gridSpan="2">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hMerge="1">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3336992094"/>
                  </a:ext>
                </a:extLst>
              </a:tr>
              <a:tr h="621149">
                <a:tc>
                  <a:txBody>
                    <a:bodyPr/>
                    <a:lstStyle/>
                    <a:p>
                      <a:pPr algn="l" fontAlgn="b"/>
                      <a:endParaRPr lang="en-US" sz="11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gridSpan="2">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hMerge="1">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l" fontAlgn="b"/>
                      <a:r>
                        <a:rPr lang="en-US" sz="1100" b="1" i="0" u="none" strike="noStrike" dirty="0">
                          <a:solidFill>
                            <a:schemeClr val="tx1">
                              <a:lumMod val="95000"/>
                              <a:lumOff val="5000"/>
                            </a:schemeClr>
                          </a:solidFill>
                          <a:effectLst/>
                          <a:latin typeface="Times New Roman" panose="02020603050405020304" pitchFamily="18" charset="0"/>
                        </a:rPr>
                        <a:t>Substance Abuse Information:</a:t>
                      </a:r>
                    </a:p>
                  </a:txBody>
                  <a:tcPr marL="9525" marR="9525" marT="9525" marB="0" anchor="b">
                    <a:lnL>
                      <a:noFill/>
                    </a:lnL>
                    <a:lnR>
                      <a:noFill/>
                    </a:lnR>
                    <a:lnT>
                      <a:noFill/>
                    </a:lnT>
                    <a:lnB>
                      <a:noFill/>
                    </a:lnB>
                    <a:noFill/>
                  </a:tcPr>
                </a:tc>
                <a:tc>
                  <a:txBody>
                    <a:bodyPr/>
                    <a:lstStyle/>
                    <a:p>
                      <a:pPr algn="l" fontAlgn="b"/>
                      <a:r>
                        <a:rPr lang="en-US" sz="1100" b="1" i="0" u="none" strike="noStrike" dirty="0">
                          <a:solidFill>
                            <a:schemeClr val="tx1">
                              <a:lumMod val="95000"/>
                              <a:lumOff val="5000"/>
                            </a:schemeClr>
                          </a:solidFill>
                          <a:effectLst/>
                          <a:latin typeface="Times New Roman" panose="02020603050405020304" pitchFamily="18" charset="0"/>
                        </a:rPr>
                        <a:t>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4539192"/>
                  </a:ext>
                </a:extLst>
              </a:tr>
              <a:tr h="621149">
                <a:tc>
                  <a:txBody>
                    <a:bodyPr/>
                    <a:lstStyle/>
                    <a:p>
                      <a:pPr algn="l" fontAlgn="b"/>
                      <a:endParaRPr lang="en-US" sz="11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gridSpan="2">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hMerge="1">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l" fontAlgn="b"/>
                      <a:r>
                        <a:rPr lang="en-US" sz="1100" b="1" i="0" u="none" strike="noStrike" dirty="0">
                          <a:solidFill>
                            <a:schemeClr val="tx1">
                              <a:lumMod val="95000"/>
                              <a:lumOff val="5000"/>
                            </a:schemeClr>
                          </a:solidFill>
                          <a:effectLst/>
                          <a:latin typeface="Times New Roman" panose="02020603050405020304" pitchFamily="18" charset="0"/>
                        </a:rPr>
                        <a:t>Basic Substance Abuse Education:</a:t>
                      </a:r>
                    </a:p>
                  </a:txBody>
                  <a:tcPr marL="9525" marR="9525" marT="9525" marB="0" anchor="b">
                    <a:lnL>
                      <a:noFill/>
                    </a:lnL>
                    <a:lnR>
                      <a:noFill/>
                    </a:lnR>
                    <a:lnT>
                      <a:noFill/>
                    </a:lnT>
                    <a:lnB>
                      <a:noFill/>
                    </a:lnB>
                    <a:noFill/>
                  </a:tcPr>
                </a:tc>
                <a:tc>
                  <a:txBody>
                    <a:bodyPr/>
                    <a:lstStyle/>
                    <a:p>
                      <a:pPr algn="l" fontAlgn="b"/>
                      <a:r>
                        <a:rPr lang="en-US" sz="1100" b="1" i="0" u="none" strike="noStrike" dirty="0">
                          <a:solidFill>
                            <a:schemeClr val="tx1">
                              <a:lumMod val="95000"/>
                              <a:lumOff val="5000"/>
                            </a:schemeClr>
                          </a:solidFill>
                          <a:effectLst/>
                          <a:latin typeface="Times New Roman" panose="02020603050405020304" pitchFamily="18" charset="0"/>
                        </a:rPr>
                        <a:t>40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645257"/>
                  </a:ext>
                </a:extLst>
              </a:tr>
              <a:tr h="923145">
                <a:tc>
                  <a:txBody>
                    <a:bodyPr/>
                    <a:lstStyle/>
                    <a:p>
                      <a:pPr algn="l" fontAlgn="b"/>
                      <a:endParaRPr lang="en-US" sz="11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gridSpan="2">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hMerge="1">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l" fontAlgn="b"/>
                      <a:r>
                        <a:rPr lang="en-US" sz="1100" b="1" i="0" u="none" strike="noStrike" dirty="0">
                          <a:solidFill>
                            <a:schemeClr val="tx1">
                              <a:lumMod val="95000"/>
                              <a:lumOff val="5000"/>
                            </a:schemeClr>
                          </a:solidFill>
                          <a:effectLst/>
                          <a:latin typeface="Times New Roman" panose="02020603050405020304" pitchFamily="18" charset="0"/>
                        </a:rPr>
                        <a:t>Advanced Substance Abuse Education:</a:t>
                      </a:r>
                    </a:p>
                  </a:txBody>
                  <a:tcPr marL="9525" marR="9525" marT="9525" marB="0" anchor="b">
                    <a:lnL>
                      <a:noFill/>
                    </a:lnL>
                    <a:lnR>
                      <a:noFill/>
                    </a:lnR>
                    <a:lnT>
                      <a:noFill/>
                    </a:lnT>
                    <a:lnB>
                      <a:noFill/>
                    </a:lnB>
                    <a:noFill/>
                  </a:tcPr>
                </a:tc>
                <a:tc>
                  <a:txBody>
                    <a:bodyPr/>
                    <a:lstStyle/>
                    <a:p>
                      <a:pPr algn="l" fontAlgn="b"/>
                      <a:r>
                        <a:rPr lang="en-US" sz="1100" b="1" i="0" u="none" strike="noStrike" dirty="0">
                          <a:solidFill>
                            <a:schemeClr val="tx1">
                              <a:lumMod val="95000"/>
                              <a:lumOff val="5000"/>
                            </a:schemeClr>
                          </a:solidFill>
                          <a:effectLst/>
                          <a:latin typeface="Times New Roman" panose="02020603050405020304" pitchFamily="18" charset="0"/>
                        </a:rPr>
                        <a:t>12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2497473"/>
                  </a:ext>
                </a:extLst>
              </a:tr>
              <a:tr h="621149">
                <a:tc>
                  <a:txBody>
                    <a:bodyPr/>
                    <a:lstStyle/>
                    <a:p>
                      <a:pPr algn="l" fontAlgn="b"/>
                      <a:endParaRPr lang="en-US" sz="11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gridSpan="2">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hMerge="1">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l" fontAlgn="b"/>
                      <a:r>
                        <a:rPr lang="en-US" sz="1100" b="1" i="0" u="none" strike="noStrike" dirty="0">
                          <a:solidFill>
                            <a:schemeClr val="tx1">
                              <a:lumMod val="95000"/>
                              <a:lumOff val="5000"/>
                            </a:schemeClr>
                          </a:solidFill>
                          <a:effectLst/>
                          <a:latin typeface="Times New Roman" panose="02020603050405020304" pitchFamily="18" charset="0"/>
                        </a:rPr>
                        <a:t>Substance Abuse Treatment:</a:t>
                      </a:r>
                    </a:p>
                  </a:txBody>
                  <a:tcPr marL="9525" marR="9525" marT="9525" marB="0" anchor="b">
                    <a:lnL>
                      <a:noFill/>
                    </a:lnL>
                    <a:lnR>
                      <a:noFill/>
                    </a:lnR>
                    <a:lnT>
                      <a:noFill/>
                    </a:lnT>
                    <a:lnB>
                      <a:noFill/>
                    </a:lnB>
                    <a:noFill/>
                  </a:tcPr>
                </a:tc>
                <a:tc>
                  <a:txBody>
                    <a:bodyPr/>
                    <a:lstStyle/>
                    <a:p>
                      <a:pPr algn="l" fontAlgn="b"/>
                      <a:r>
                        <a:rPr lang="en-US" sz="1100" b="1" i="0" u="none" strike="noStrike" dirty="0">
                          <a:solidFill>
                            <a:schemeClr val="tx1">
                              <a:lumMod val="95000"/>
                              <a:lumOff val="5000"/>
                            </a:schemeClr>
                          </a:solidFill>
                          <a:effectLst/>
                          <a:latin typeface="Times New Roman" panose="02020603050405020304" pitchFamily="18" charset="0"/>
                        </a:rPr>
                        <a:t>93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3287226"/>
                  </a:ext>
                </a:extLst>
              </a:tr>
              <a:tr h="480446">
                <a:tc>
                  <a:txBody>
                    <a:bodyPr/>
                    <a:lstStyle/>
                    <a:p>
                      <a:pPr algn="l" fontAlgn="b"/>
                      <a:endParaRPr lang="en-US" sz="11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gridSpan="2">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hMerge="1">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l" fontAlgn="b"/>
                      <a:r>
                        <a:rPr lang="en-US" sz="1100" b="1" i="0" u="none" strike="noStrike" dirty="0">
                          <a:solidFill>
                            <a:schemeClr val="tx1">
                              <a:lumMod val="95000"/>
                              <a:lumOff val="5000"/>
                            </a:schemeClr>
                          </a:solidFill>
                          <a:effectLst/>
                          <a:latin typeface="Times New Roman" panose="02020603050405020304" pitchFamily="18" charset="0"/>
                        </a:rPr>
                        <a:t>Self-Help:</a:t>
                      </a:r>
                    </a:p>
                  </a:txBody>
                  <a:tcPr marL="9525" marR="9525" marT="9525" marB="0" anchor="b">
                    <a:lnL>
                      <a:noFill/>
                    </a:lnL>
                    <a:lnR>
                      <a:noFill/>
                    </a:lnR>
                    <a:lnT>
                      <a:noFill/>
                    </a:lnT>
                    <a:lnB>
                      <a:noFill/>
                    </a:lnB>
                    <a:noFill/>
                  </a:tcPr>
                </a:tc>
                <a:tc>
                  <a:txBody>
                    <a:bodyPr/>
                    <a:lstStyle/>
                    <a:p>
                      <a:pPr algn="l" fontAlgn="b"/>
                      <a:r>
                        <a:rPr lang="en-US" sz="1100" b="1" i="0" u="none" strike="noStrike" dirty="0">
                          <a:solidFill>
                            <a:schemeClr val="tx1">
                              <a:lumMod val="95000"/>
                              <a:lumOff val="5000"/>
                            </a:schemeClr>
                          </a:solidFill>
                          <a:effectLst/>
                          <a:latin typeface="Times New Roman" panose="02020603050405020304" pitchFamily="18" charset="0"/>
                        </a:rPr>
                        <a:t>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4592800"/>
                  </a:ext>
                </a:extLst>
              </a:tr>
              <a:tr h="579969">
                <a:tc>
                  <a:txBody>
                    <a:bodyPr/>
                    <a:lstStyle/>
                    <a:p>
                      <a:pPr algn="l" fontAlgn="b"/>
                      <a:endParaRPr lang="en-US" sz="11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gridSpan="2">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hMerge="1">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l" fontAlgn="b"/>
                      <a:r>
                        <a:rPr lang="en-US" sz="1100" b="1" i="0" u="none" strike="noStrike" dirty="0">
                          <a:solidFill>
                            <a:schemeClr val="tx1">
                              <a:lumMod val="95000"/>
                              <a:lumOff val="5000"/>
                            </a:schemeClr>
                          </a:solidFill>
                          <a:effectLst/>
                          <a:latin typeface="Times New Roman" panose="02020603050405020304" pitchFamily="18" charset="0"/>
                        </a:rPr>
                        <a:t>No Referral:</a:t>
                      </a:r>
                    </a:p>
                  </a:txBody>
                  <a:tcPr marL="9525" marR="9525" marT="9525" marB="0" anchor="b">
                    <a:lnL>
                      <a:noFill/>
                    </a:lnL>
                    <a:lnR>
                      <a:noFill/>
                    </a:lnR>
                    <a:lnT>
                      <a:noFill/>
                    </a:lnT>
                    <a:lnB>
                      <a:noFill/>
                    </a:lnB>
                    <a:noFill/>
                  </a:tcPr>
                </a:tc>
                <a:tc>
                  <a:txBody>
                    <a:bodyPr/>
                    <a:lstStyle/>
                    <a:p>
                      <a:pPr algn="l" fontAlgn="b"/>
                      <a:r>
                        <a:rPr lang="en-US" sz="1100" b="1" i="0" u="none" strike="noStrike" dirty="0">
                          <a:solidFill>
                            <a:schemeClr val="tx1">
                              <a:lumMod val="95000"/>
                              <a:lumOff val="5000"/>
                            </a:schemeClr>
                          </a:solidFill>
                          <a:effectLst/>
                          <a:latin typeface="Times New Roman" panose="02020603050405020304" pitchFamily="18" charset="0"/>
                        </a:rPr>
                        <a:t>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0104672"/>
                  </a:ext>
                </a:extLst>
              </a:tr>
            </a:tbl>
          </a:graphicData>
        </a:graphic>
      </p:graphicFrame>
      <p:sp>
        <p:nvSpPr>
          <p:cNvPr id="4" name="Text Placeholder 3">
            <a:extLst>
              <a:ext uri="{FF2B5EF4-FFF2-40B4-BE49-F238E27FC236}">
                <a16:creationId xmlns:a16="http://schemas.microsoft.com/office/drawing/2014/main" id="{A7936E00-0041-46A4-DE6B-D552A348EE8E}"/>
              </a:ext>
            </a:extLst>
          </p:cNvPr>
          <p:cNvSpPr>
            <a:spLocks noGrp="1"/>
          </p:cNvSpPr>
          <p:nvPr>
            <p:ph type="body" sz="half" idx="2"/>
          </p:nvPr>
        </p:nvSpPr>
        <p:spPr>
          <a:xfrm>
            <a:off x="643465" y="2157574"/>
            <a:ext cx="3517567" cy="3949982"/>
          </a:xfrm>
        </p:spPr>
        <p:txBody>
          <a:bodyPr>
            <a:normAutofit/>
          </a:bodyPr>
          <a:lstStyle/>
          <a:p>
            <a:pPr marL="0" marR="0" algn="l">
              <a:spcBef>
                <a:spcPts val="0"/>
              </a:spcBef>
              <a:spcAft>
                <a:spcPts val="0"/>
              </a:spcAft>
            </a:pPr>
            <a:r>
              <a:rPr lang="en-US" sz="1700" b="0" i="0" u="sng" dirty="0">
                <a:solidFill>
                  <a:schemeClr val="accent2">
                    <a:lumMod val="75000"/>
                  </a:schemeClr>
                </a:solidFill>
                <a:effectLst/>
              </a:rPr>
              <a:t>Program</a:t>
            </a:r>
            <a:r>
              <a:rPr lang="en-US" sz="1700" b="0" i="0" dirty="0">
                <a:solidFill>
                  <a:schemeClr val="accent2">
                    <a:lumMod val="75000"/>
                  </a:schemeClr>
                </a:solidFill>
                <a:effectLst/>
              </a:rPr>
              <a:t> provides multiple services as a means to address the needs of those individuals struggling with substance and /or substance-related issues. The purpose is to teach participants  to stop the cycle of abusing substances and committing crimes.  All services are determined by Professional Staff that have been certified by the Indiana Judicial Center. </a:t>
            </a:r>
            <a:r>
              <a:rPr lang="en-US" sz="1700" i="0" dirty="0">
                <a:solidFill>
                  <a:schemeClr val="accent2">
                    <a:lumMod val="75000"/>
                  </a:schemeClr>
                </a:solidFill>
                <a:effectLst/>
              </a:rPr>
              <a:t>All referrals are Court ordered.</a:t>
            </a:r>
          </a:p>
          <a:p>
            <a:pPr marL="0" marR="0" algn="l">
              <a:spcBef>
                <a:spcPts val="0"/>
              </a:spcBef>
              <a:spcAft>
                <a:spcPts val="0"/>
              </a:spcAft>
            </a:pPr>
            <a:r>
              <a:rPr lang="en-US" b="0" i="0" dirty="0">
                <a:solidFill>
                  <a:srgbClr val="333333"/>
                </a:solidFill>
                <a:effectLst/>
                <a:latin typeface="Open Sans" panose="020B0606030504020204" pitchFamily="34" charset="0"/>
              </a:rPr>
              <a:t> </a:t>
            </a:r>
          </a:p>
          <a:p>
            <a:endParaRPr lang="en-US" dirty="0"/>
          </a:p>
        </p:txBody>
      </p:sp>
      <p:sp>
        <p:nvSpPr>
          <p:cNvPr id="5" name="Footer Placeholder 4">
            <a:extLst>
              <a:ext uri="{FF2B5EF4-FFF2-40B4-BE49-F238E27FC236}">
                <a16:creationId xmlns:a16="http://schemas.microsoft.com/office/drawing/2014/main" id="{A36A847F-660A-D945-899E-685C7FE33FBB}"/>
              </a:ext>
            </a:extLst>
          </p:cNvPr>
          <p:cNvSpPr>
            <a:spLocks noGrp="1"/>
          </p:cNvSpPr>
          <p:nvPr>
            <p:ph type="ftr" sz="quarter" idx="11"/>
          </p:nvPr>
        </p:nvSpPr>
        <p:spPr>
          <a:xfrm>
            <a:off x="0" y="6492875"/>
            <a:ext cx="5334019" cy="365125"/>
          </a:xfrm>
        </p:spPr>
        <p:txBody>
          <a:bodyPr/>
          <a:lstStyle/>
          <a:p>
            <a:r>
              <a:rPr lang="en-US" sz="1000" dirty="0">
                <a:solidFill>
                  <a:schemeClr val="accent1">
                    <a:lumMod val="75000"/>
                  </a:schemeClr>
                </a:solidFill>
              </a:rPr>
              <a:t>2023 Program Overview</a:t>
            </a:r>
          </a:p>
        </p:txBody>
      </p:sp>
    </p:spTree>
    <p:extLst>
      <p:ext uri="{BB962C8B-B14F-4D97-AF65-F5344CB8AC3E}">
        <p14:creationId xmlns:p14="http://schemas.microsoft.com/office/powerpoint/2010/main" val="51938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AF6314D-410B-C169-4644-A9D9B49B9C64}"/>
              </a:ext>
            </a:extLst>
          </p:cNvPr>
          <p:cNvSpPr>
            <a:spLocks noGrp="1"/>
          </p:cNvSpPr>
          <p:nvPr>
            <p:ph type="title"/>
          </p:nvPr>
        </p:nvSpPr>
        <p:spPr>
          <a:xfrm>
            <a:off x="1066800" y="707972"/>
            <a:ext cx="10058400" cy="833985"/>
          </a:xfrm>
        </p:spPr>
        <p:txBody>
          <a:bodyPr>
            <a:normAutofit/>
          </a:bodyPr>
          <a:lstStyle/>
          <a:p>
            <a:pPr algn="ctr"/>
            <a:r>
              <a:rPr lang="en-US" b="1" dirty="0">
                <a:solidFill>
                  <a:schemeClr val="accent2">
                    <a:lumMod val="75000"/>
                  </a:schemeClr>
                </a:solidFill>
              </a:rPr>
              <a:t>Pretrial Services</a:t>
            </a:r>
          </a:p>
        </p:txBody>
      </p:sp>
      <p:sp>
        <p:nvSpPr>
          <p:cNvPr id="4" name="Footer Placeholder 3">
            <a:extLst>
              <a:ext uri="{FF2B5EF4-FFF2-40B4-BE49-F238E27FC236}">
                <a16:creationId xmlns:a16="http://schemas.microsoft.com/office/drawing/2014/main" id="{C2EE67A4-A6DC-CF59-9FF5-00E22937931E}"/>
              </a:ext>
            </a:extLst>
          </p:cNvPr>
          <p:cNvSpPr>
            <a:spLocks noGrp="1"/>
          </p:cNvSpPr>
          <p:nvPr>
            <p:ph type="ftr" sz="quarter" idx="11"/>
          </p:nvPr>
        </p:nvSpPr>
        <p:spPr>
          <a:xfrm>
            <a:off x="8219" y="6492875"/>
            <a:ext cx="6818262" cy="365125"/>
          </a:xfrm>
        </p:spPr>
        <p:txBody>
          <a:bodyPr anchor="ctr">
            <a:normAutofit/>
          </a:bodyPr>
          <a:lstStyle/>
          <a:p>
            <a:pPr>
              <a:spcAft>
                <a:spcPts val="600"/>
              </a:spcAft>
            </a:pPr>
            <a:r>
              <a:rPr lang="en-US" sz="1000" dirty="0">
                <a:solidFill>
                  <a:schemeClr val="accent1">
                    <a:lumMod val="75000"/>
                  </a:schemeClr>
                </a:solidFill>
              </a:rPr>
              <a:t>2023  Program Overview</a:t>
            </a:r>
          </a:p>
        </p:txBody>
      </p:sp>
      <p:sp>
        <p:nvSpPr>
          <p:cNvPr id="12" name="Text Placeholder 3">
            <a:extLst>
              <a:ext uri="{FF2B5EF4-FFF2-40B4-BE49-F238E27FC236}">
                <a16:creationId xmlns:a16="http://schemas.microsoft.com/office/drawing/2014/main" id="{74CA3D39-7745-CF01-29BD-9224F79FE93C}"/>
              </a:ext>
            </a:extLst>
          </p:cNvPr>
          <p:cNvSpPr>
            <a:spLocks noGrp="1"/>
          </p:cNvSpPr>
          <p:nvPr>
            <p:ph type="body" sz="half" idx="4294967295"/>
          </p:nvPr>
        </p:nvSpPr>
        <p:spPr>
          <a:xfrm>
            <a:off x="0" y="3043238"/>
            <a:ext cx="3517900" cy="3063875"/>
          </a:xfrm>
        </p:spPr>
        <p:txBody>
          <a:bodyPr>
            <a:normAutofit lnSpcReduction="10000"/>
          </a:bodyPr>
          <a:lstStyle/>
          <a:p>
            <a:r>
              <a:rPr lang="en-US" dirty="0">
                <a:solidFill>
                  <a:schemeClr val="accent2">
                    <a:lumMod val="75000"/>
                  </a:schemeClr>
                </a:solidFill>
              </a:rPr>
              <a:t>The goal of bail setting is to maximize release while simultaneously maximizing court appearance and public safety. Effective pretrial justice systems utilize risk-based decision-making to release or detain defendants while maintaining public safety and high levels of court appearance. </a:t>
            </a:r>
          </a:p>
        </p:txBody>
      </p:sp>
      <p:pic>
        <p:nvPicPr>
          <p:cNvPr id="17" name="Picture 16">
            <a:extLst>
              <a:ext uri="{FF2B5EF4-FFF2-40B4-BE49-F238E27FC236}">
                <a16:creationId xmlns:a16="http://schemas.microsoft.com/office/drawing/2014/main" id="{A13533F7-EC1A-4B61-3451-D13C98EEA8E0}"/>
              </a:ext>
            </a:extLst>
          </p:cNvPr>
          <p:cNvPicPr>
            <a:picLocks noChangeAspect="1"/>
          </p:cNvPicPr>
          <p:nvPr/>
        </p:nvPicPr>
        <p:blipFill>
          <a:blip r:embed="rId2"/>
          <a:stretch>
            <a:fillRect/>
          </a:stretch>
        </p:blipFill>
        <p:spPr>
          <a:xfrm>
            <a:off x="3639128" y="3236360"/>
            <a:ext cx="7119360" cy="3063875"/>
          </a:xfrm>
          <a:prstGeom prst="rect">
            <a:avLst/>
          </a:prstGeom>
        </p:spPr>
      </p:pic>
      <p:pic>
        <p:nvPicPr>
          <p:cNvPr id="13" name="Content Placeholder 12">
            <a:extLst>
              <a:ext uri="{FF2B5EF4-FFF2-40B4-BE49-F238E27FC236}">
                <a16:creationId xmlns:a16="http://schemas.microsoft.com/office/drawing/2014/main" id="{03412334-9830-3B84-CD2C-79F91B964C77}"/>
              </a:ext>
            </a:extLst>
          </p:cNvPr>
          <p:cNvPicPr>
            <a:picLocks noGrp="1" noChangeAspect="1"/>
          </p:cNvPicPr>
          <p:nvPr>
            <p:ph idx="4294967295"/>
          </p:nvPr>
        </p:nvPicPr>
        <p:blipFill>
          <a:blip r:embed="rId3"/>
          <a:stretch>
            <a:fillRect/>
          </a:stretch>
        </p:blipFill>
        <p:spPr>
          <a:xfrm>
            <a:off x="3195782" y="2106758"/>
            <a:ext cx="8996219" cy="1407967"/>
          </a:xfrm>
        </p:spPr>
      </p:pic>
    </p:spTree>
    <p:extLst>
      <p:ext uri="{BB962C8B-B14F-4D97-AF65-F5344CB8AC3E}">
        <p14:creationId xmlns:p14="http://schemas.microsoft.com/office/powerpoint/2010/main" val="3138422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E34F0-E345-3B41-922B-0E4639473B07}"/>
              </a:ext>
            </a:extLst>
          </p:cNvPr>
          <p:cNvSpPr>
            <a:spLocks noGrp="1"/>
          </p:cNvSpPr>
          <p:nvPr>
            <p:ph type="title"/>
          </p:nvPr>
        </p:nvSpPr>
        <p:spPr/>
        <p:txBody>
          <a:bodyPr/>
          <a:lstStyle/>
          <a:p>
            <a:pPr algn="ctr"/>
            <a:r>
              <a:rPr lang="en-US" b="1" dirty="0">
                <a:solidFill>
                  <a:schemeClr val="accent2">
                    <a:lumMod val="75000"/>
                  </a:schemeClr>
                </a:solidFill>
              </a:rPr>
              <a:t>Pretrial Services continued</a:t>
            </a:r>
          </a:p>
        </p:txBody>
      </p:sp>
      <p:sp>
        <p:nvSpPr>
          <p:cNvPr id="3" name="Footer Placeholder 2">
            <a:extLst>
              <a:ext uri="{FF2B5EF4-FFF2-40B4-BE49-F238E27FC236}">
                <a16:creationId xmlns:a16="http://schemas.microsoft.com/office/drawing/2014/main" id="{9569AF1F-4E26-7E69-EA82-6668CFD5BFDD}"/>
              </a:ext>
            </a:extLst>
          </p:cNvPr>
          <p:cNvSpPr>
            <a:spLocks noGrp="1"/>
          </p:cNvSpPr>
          <p:nvPr>
            <p:ph type="ftr" sz="quarter" idx="11"/>
          </p:nvPr>
        </p:nvSpPr>
        <p:spPr>
          <a:xfrm>
            <a:off x="28768" y="6388834"/>
            <a:ext cx="6818262" cy="469166"/>
          </a:xfrm>
        </p:spPr>
        <p:txBody>
          <a:bodyPr/>
          <a:lstStyle/>
          <a:p>
            <a:r>
              <a:rPr lang="en-US" sz="1000" dirty="0">
                <a:solidFill>
                  <a:schemeClr val="accent1">
                    <a:lumMod val="75000"/>
                  </a:schemeClr>
                </a:solidFill>
              </a:rPr>
              <a:t>2023 Program Overview</a:t>
            </a:r>
          </a:p>
        </p:txBody>
      </p:sp>
      <p:pic>
        <p:nvPicPr>
          <p:cNvPr id="5" name="Picture 4">
            <a:extLst>
              <a:ext uri="{FF2B5EF4-FFF2-40B4-BE49-F238E27FC236}">
                <a16:creationId xmlns:a16="http://schemas.microsoft.com/office/drawing/2014/main" id="{EE509835-8FF3-18DD-53BD-E2C560DD8530}"/>
              </a:ext>
            </a:extLst>
          </p:cNvPr>
          <p:cNvPicPr>
            <a:picLocks noChangeAspect="1"/>
          </p:cNvPicPr>
          <p:nvPr/>
        </p:nvPicPr>
        <p:blipFill>
          <a:blip r:embed="rId2"/>
          <a:stretch>
            <a:fillRect/>
          </a:stretch>
        </p:blipFill>
        <p:spPr>
          <a:xfrm>
            <a:off x="904875" y="1828800"/>
            <a:ext cx="10382250" cy="4414982"/>
          </a:xfrm>
          <a:prstGeom prst="rect">
            <a:avLst/>
          </a:prstGeom>
        </p:spPr>
      </p:pic>
    </p:spTree>
    <p:extLst>
      <p:ext uri="{BB962C8B-B14F-4D97-AF65-F5344CB8AC3E}">
        <p14:creationId xmlns:p14="http://schemas.microsoft.com/office/powerpoint/2010/main" val="3895070257"/>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2665</TotalTime>
  <Words>3767</Words>
  <Application>Microsoft Office PowerPoint</Application>
  <PresentationFormat>Widescreen</PresentationFormat>
  <Paragraphs>266</Paragraphs>
  <Slides>32</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 Unicode MS</vt:lpstr>
      <vt:lpstr>Aptos</vt:lpstr>
      <vt:lpstr>Arial</vt:lpstr>
      <vt:lpstr>Bookman Old Style</vt:lpstr>
      <vt:lpstr>Calibri</vt:lpstr>
      <vt:lpstr>Calibri Light</vt:lpstr>
      <vt:lpstr>din-2014</vt:lpstr>
      <vt:lpstr>Franklin Gothic Book</vt:lpstr>
      <vt:lpstr>Open Sans</vt:lpstr>
      <vt:lpstr>Times New Roman</vt:lpstr>
      <vt:lpstr>1_RetrospectVTI</vt:lpstr>
      <vt:lpstr>Whitley County Community Corrections 2023 Review</vt:lpstr>
      <vt:lpstr>Mission: To provide a multi-facet community-based program that facilitates behavioral change by incorporating the effective use of evidence-based practices through cognitive change programs, aimed to increase motivation and cease criminal thinking prior to their incorporation back into the community, enhancing public safety. </vt:lpstr>
      <vt:lpstr>PowerPoint Presentation</vt:lpstr>
      <vt:lpstr>Advisory Board Members</vt:lpstr>
      <vt:lpstr>Organizational Chart</vt:lpstr>
      <vt:lpstr>2023 Adult Referrals Home Detention/Residential Services</vt:lpstr>
      <vt:lpstr>Alcohol and Drug Program</vt:lpstr>
      <vt:lpstr>Pretrial Services</vt:lpstr>
      <vt:lpstr>Pretrial Services continued</vt:lpstr>
      <vt:lpstr>Veterans Treatment Court</vt:lpstr>
      <vt:lpstr>Community Corrections Local JRAC/Advisory Board</vt:lpstr>
      <vt:lpstr>THE SEQUENTIAL INTERCEPT MODEL</vt:lpstr>
      <vt:lpstr>Community Partners</vt:lpstr>
      <vt:lpstr>Programs:  Anything structured and curriculum based for participants to participate in.  Facilitated by  Community Corrections and Probation staff. </vt:lpstr>
      <vt:lpstr>Re-Entry/JCAP Services</vt:lpstr>
      <vt:lpstr>Re-Entry/JCAP example of weekly schedule</vt:lpstr>
      <vt:lpstr>Quality Correctional Care-Community Corrections Residential Facility Services Lynsee Staker, Qualified Mental Health Provider</vt:lpstr>
      <vt:lpstr>Residential Facility Nursing Program Brenda Angier, NP-C, RN</vt:lpstr>
      <vt:lpstr>Transitional Housing</vt:lpstr>
      <vt:lpstr>Supportive Services continued</vt:lpstr>
      <vt:lpstr>Whitko Career Academy</vt:lpstr>
      <vt:lpstr>Supportive Service Support Dog: Journey  Handlers: Amy Motter and Julie Jensen-Kelley</vt:lpstr>
      <vt:lpstr>Supportive Service: Support Dog</vt:lpstr>
      <vt:lpstr>Community Service Program Impact</vt:lpstr>
      <vt:lpstr>Jail Services</vt:lpstr>
      <vt:lpstr>2023 Funding Summary</vt:lpstr>
      <vt:lpstr>Project Income Funding</vt:lpstr>
      <vt:lpstr>Project Income Commissary Procedure</vt:lpstr>
      <vt:lpstr>Project Income Vendor Commission</vt:lpstr>
      <vt:lpstr>2023 User Fee Income</vt:lpstr>
      <vt:lpstr>As a reminder, the reason previous years prior to 2022 are not included above is because I was tracking commissary by fiscal year (Jul-Jun) instead of the now calendar year (Jan-Dec).  Income is calculated from the weekly ledger amounts provided by the Staff processing the money. Expenses are calculated from purchases from Walmart, Amazon, Keefe, and Maxima Supply. Losses are calculated from various means (facility uses, expired product, etc.) The biggest contributor to our losses are typically through "gifting" the $15 certificates to Participants from Staff through actions that Participant's provide to the program or facility. The 2nd biggest contributor (at least for 2022) was facility use (window blinds) prior to a facility audit/walkthrough. Lockers are straight profit (amount is included in the PROFIT total) and since it has to be tracked, it provides a easy way to show data on how much is made.  Submitted by: Chad Buzzard, Residential Shift Supervisor</vt:lpstr>
      <vt:lpstr>Community Corrections 2023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Whitley County Community Corrections</dc:title>
  <dc:creator>Paula Worden</dc:creator>
  <cp:lastModifiedBy>Paula Worden</cp:lastModifiedBy>
  <cp:revision>68</cp:revision>
  <cp:lastPrinted>2022-02-18T19:02:06Z</cp:lastPrinted>
  <dcterms:created xsi:type="dcterms:W3CDTF">2021-02-04T16:12:05Z</dcterms:created>
  <dcterms:modified xsi:type="dcterms:W3CDTF">2024-02-23T20:24:21Z</dcterms:modified>
</cp:coreProperties>
</file>